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3" r:id="rId5"/>
    <p:sldId id="264" r:id="rId6"/>
    <p:sldId id="265" r:id="rId7"/>
    <p:sldId id="259" r:id="rId8"/>
    <p:sldId id="260" r:id="rId9"/>
    <p:sldId id="261" r:id="rId10"/>
    <p:sldId id="262"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901C8-3713-4D3F-A921-A6A8A5D8A6E8}" type="datetimeFigureOut">
              <a:rPr lang="pl-PL" smtClean="0"/>
              <a:pPr/>
              <a:t>2023-04-12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2E85B-5239-4788-B697-68C4F447C953}" type="slidenum">
              <a:rPr lang="pl-PL" smtClean="0"/>
              <a:pPr/>
              <a:t>‹#›</a:t>
            </a:fld>
            <a:endParaRPr lang="pl-PL"/>
          </a:p>
        </p:txBody>
      </p:sp>
    </p:spTree>
    <p:extLst>
      <p:ext uri="{BB962C8B-B14F-4D97-AF65-F5344CB8AC3E}">
        <p14:creationId xmlns:p14="http://schemas.microsoft.com/office/powerpoint/2010/main" val="171028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432E85B-5239-4788-B697-68C4F447C953}" type="slidenum">
              <a:rPr lang="pl-PL" smtClean="0"/>
              <a:pPr/>
              <a:t>2</a:t>
            </a:fld>
            <a:endParaRPr lang="pl-PL"/>
          </a:p>
        </p:txBody>
      </p:sp>
    </p:spTree>
    <p:extLst>
      <p:ext uri="{BB962C8B-B14F-4D97-AF65-F5344CB8AC3E}">
        <p14:creationId xmlns:p14="http://schemas.microsoft.com/office/powerpoint/2010/main" val="382593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432E85B-5239-4788-B697-68C4F447C953}" type="slidenum">
              <a:rPr lang="pl-PL" smtClean="0"/>
              <a:pPr/>
              <a:t>5</a:t>
            </a:fld>
            <a:endParaRPr lang="pl-PL"/>
          </a:p>
        </p:txBody>
      </p:sp>
    </p:spTree>
    <p:extLst>
      <p:ext uri="{BB962C8B-B14F-4D97-AF65-F5344CB8AC3E}">
        <p14:creationId xmlns:p14="http://schemas.microsoft.com/office/powerpoint/2010/main" val="384931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174921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83256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310810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291574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1616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426411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80629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53131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395005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343756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269A043-B834-4C1E-863B-918430F486B0}" type="datetimeFigureOut">
              <a:rPr lang="pl-PL" smtClean="0"/>
              <a:pPr/>
              <a:t>2023-04-12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03CD7C-A9F6-42E1-AB23-A1C9817A3F5E}" type="slidenum">
              <a:rPr lang="pl-PL" smtClean="0"/>
              <a:pPr/>
              <a:t>‹#›</a:t>
            </a:fld>
            <a:endParaRPr lang="pl-PL"/>
          </a:p>
        </p:txBody>
      </p:sp>
    </p:spTree>
    <p:extLst>
      <p:ext uri="{BB962C8B-B14F-4D97-AF65-F5344CB8AC3E}">
        <p14:creationId xmlns:p14="http://schemas.microsoft.com/office/powerpoint/2010/main" val="227222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9A043-B834-4C1E-863B-918430F486B0}" type="datetimeFigureOut">
              <a:rPr lang="pl-PL" smtClean="0"/>
              <a:pPr/>
              <a:t>2023-04-12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3CD7C-A9F6-42E1-AB23-A1C9817A3F5E}" type="slidenum">
              <a:rPr lang="pl-PL" smtClean="0"/>
              <a:pPr/>
              <a:t>‹#›</a:t>
            </a:fld>
            <a:endParaRPr lang="pl-PL"/>
          </a:p>
        </p:txBody>
      </p:sp>
    </p:spTree>
    <p:extLst>
      <p:ext uri="{BB962C8B-B14F-4D97-AF65-F5344CB8AC3E}">
        <p14:creationId xmlns:p14="http://schemas.microsoft.com/office/powerpoint/2010/main" val="1641601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4.jpe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4.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PNUSmH3dM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692696"/>
            <a:ext cx="7772400" cy="1470025"/>
          </a:xfrm>
        </p:spPr>
        <p:txBody>
          <a:bodyPr/>
          <a:lstStyle/>
          <a:p>
            <a:r>
              <a:rPr lang="pl-PL" dirty="0" smtClean="0"/>
              <a:t>Warszawa…</a:t>
            </a:r>
            <a:endParaRPr lang="pl-PL" dirty="0"/>
          </a:p>
        </p:txBody>
      </p:sp>
      <p:sp>
        <p:nvSpPr>
          <p:cNvPr id="3" name="Podtytuł 2"/>
          <p:cNvSpPr>
            <a:spLocks noGrp="1"/>
          </p:cNvSpPr>
          <p:nvPr>
            <p:ph type="subTitle" idx="1"/>
          </p:nvPr>
        </p:nvSpPr>
        <p:spPr>
          <a:xfrm>
            <a:off x="1331640" y="1772816"/>
            <a:ext cx="6400800" cy="1752600"/>
          </a:xfrm>
        </p:spPr>
        <p:txBody>
          <a:bodyPr/>
          <a:lstStyle/>
          <a:p>
            <a:r>
              <a:rPr lang="pl-PL" dirty="0" smtClean="0">
                <a:solidFill>
                  <a:schemeClr val="tx1"/>
                </a:solidFill>
              </a:rPr>
              <a:t>…da się lubić</a:t>
            </a:r>
            <a:endParaRPr lang="pl-PL" dirty="0">
              <a:solidFill>
                <a:schemeClr val="tx1"/>
              </a:solidFill>
            </a:endParaRPr>
          </a:p>
        </p:txBody>
      </p:sp>
    </p:spTree>
    <p:extLst>
      <p:ext uri="{BB962C8B-B14F-4D97-AF65-F5344CB8AC3E}">
        <p14:creationId xmlns:p14="http://schemas.microsoft.com/office/powerpoint/2010/main" val="320232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9" name="Symbol zastępczy zawartości 1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17503" y="4964728"/>
            <a:ext cx="1440159" cy="1957416"/>
          </a:xfrm>
        </p:spPr>
      </p:pic>
      <p:sp>
        <p:nvSpPr>
          <p:cNvPr id="2" name="Tytuł 1"/>
          <p:cNvSpPr>
            <a:spLocks noGrp="1"/>
          </p:cNvSpPr>
          <p:nvPr>
            <p:ph type="title"/>
          </p:nvPr>
        </p:nvSpPr>
        <p:spPr>
          <a:xfrm>
            <a:off x="1043608" y="264049"/>
            <a:ext cx="8229600" cy="1143000"/>
          </a:xfrm>
        </p:spPr>
        <p:txBody>
          <a:bodyPr>
            <a:normAutofit/>
          </a:bodyPr>
          <a:lstStyle/>
          <a:p>
            <a:r>
              <a:rPr lang="pl-PL" dirty="0" smtClean="0"/>
              <a:t>Znani Warszawiacy</a:t>
            </a:r>
            <a:endParaRPr lang="pl-PL" dirty="0"/>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944" y="4611540"/>
            <a:ext cx="1825377" cy="2310604"/>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321" y="4611540"/>
            <a:ext cx="1666677" cy="2183420"/>
          </a:xfrm>
          <a:prstGeom prst="rect">
            <a:avLst/>
          </a:prstGeom>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5939" y="4614919"/>
            <a:ext cx="1608900" cy="2246460"/>
          </a:xfrm>
          <a:prstGeom prst="rect">
            <a:avLst/>
          </a:prstGeom>
        </p:spPr>
      </p:pic>
      <p:pic>
        <p:nvPicPr>
          <p:cNvPr id="8" name="Obraz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2" y="4672304"/>
            <a:ext cx="1578601" cy="2189075"/>
          </a:xfrm>
          <a:prstGeom prst="rect">
            <a:avLst/>
          </a:prstGeom>
        </p:spPr>
      </p:pic>
      <p:pic>
        <p:nvPicPr>
          <p:cNvPr id="9" name="Obraz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47" y="2313934"/>
            <a:ext cx="1579604" cy="2297606"/>
          </a:xfrm>
          <a:prstGeom prst="rect">
            <a:avLst/>
          </a:prstGeom>
        </p:spPr>
      </p:pic>
      <p:pic>
        <p:nvPicPr>
          <p:cNvPr id="10" name="Obraz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2476" y="2296957"/>
            <a:ext cx="1495826" cy="2375347"/>
          </a:xfrm>
          <a:prstGeom prst="rect">
            <a:avLst/>
          </a:prstGeom>
        </p:spPr>
      </p:pic>
      <p:pic>
        <p:nvPicPr>
          <p:cNvPr id="11" name="Obraz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6374" y="2214554"/>
            <a:ext cx="1507626" cy="2263329"/>
          </a:xfrm>
          <a:prstGeom prst="rect">
            <a:avLst/>
          </a:prstGeom>
        </p:spPr>
      </p:pic>
      <p:pic>
        <p:nvPicPr>
          <p:cNvPr id="12" name="Obraz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1232" y="3380995"/>
            <a:ext cx="1828800" cy="1539240"/>
          </a:xfrm>
          <a:prstGeom prst="rect">
            <a:avLst/>
          </a:prstGeom>
        </p:spPr>
      </p:pic>
      <p:pic>
        <p:nvPicPr>
          <p:cNvPr id="13" name="Obraz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29713" y="2673077"/>
            <a:ext cx="1378192" cy="1896058"/>
          </a:xfrm>
          <a:prstGeom prst="rect">
            <a:avLst/>
          </a:prstGeom>
        </p:spPr>
      </p:pic>
      <p:pic>
        <p:nvPicPr>
          <p:cNvPr id="14" name="Obraz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85611" y="2808000"/>
            <a:ext cx="1584176" cy="2112235"/>
          </a:xfrm>
          <a:prstGeom prst="rect">
            <a:avLst/>
          </a:prstGeom>
        </p:spPr>
      </p:pic>
      <p:pic>
        <p:nvPicPr>
          <p:cNvPr id="15" name="Obraz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54676" y="1224279"/>
            <a:ext cx="1430935" cy="2145355"/>
          </a:xfrm>
          <a:prstGeom prst="rect">
            <a:avLst/>
          </a:prstGeom>
        </p:spPr>
      </p:pic>
      <p:pic>
        <p:nvPicPr>
          <p:cNvPr id="16" name="Obraz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860" y="563852"/>
            <a:ext cx="1700808" cy="1700808"/>
          </a:xfrm>
          <a:prstGeom prst="rect">
            <a:avLst/>
          </a:prstGeom>
        </p:spPr>
      </p:pic>
      <p:pic>
        <p:nvPicPr>
          <p:cNvPr id="17" name="Obraz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85611" y="1211253"/>
            <a:ext cx="1544102" cy="1583694"/>
          </a:xfrm>
          <a:prstGeom prst="rect">
            <a:avLst/>
          </a:prstGeom>
        </p:spPr>
      </p:pic>
      <p:pic>
        <p:nvPicPr>
          <p:cNvPr id="18" name="Obraz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5858" y="18009"/>
            <a:ext cx="1500268" cy="2246652"/>
          </a:xfrm>
          <a:prstGeom prst="rect">
            <a:avLst/>
          </a:prstGeom>
        </p:spPr>
      </p:pic>
      <p:pic>
        <p:nvPicPr>
          <p:cNvPr id="20" name="Obraz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08110" y="1141335"/>
            <a:ext cx="1487149" cy="1558690"/>
          </a:xfrm>
          <a:prstGeom prst="rect">
            <a:avLst/>
          </a:prstGeom>
        </p:spPr>
      </p:pic>
      <p:pic>
        <p:nvPicPr>
          <p:cNvPr id="21" name="Obraz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35669" y="596829"/>
            <a:ext cx="1150460" cy="1717105"/>
          </a:xfrm>
          <a:prstGeom prst="rect">
            <a:avLst/>
          </a:prstGeom>
        </p:spPr>
      </p:pic>
      <p:sp>
        <p:nvSpPr>
          <p:cNvPr id="22" name="Chmurka 21"/>
          <p:cNvSpPr/>
          <p:nvPr/>
        </p:nvSpPr>
        <p:spPr>
          <a:xfrm>
            <a:off x="0" y="1928802"/>
            <a:ext cx="1785918"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Magda </a:t>
            </a:r>
            <a:r>
              <a:rPr lang="pl-PL" dirty="0" err="1" smtClean="0"/>
              <a:t>Gessler</a:t>
            </a:r>
            <a:endParaRPr lang="pl-PL" dirty="0"/>
          </a:p>
        </p:txBody>
      </p:sp>
      <p:sp>
        <p:nvSpPr>
          <p:cNvPr id="23" name="Chmurka 22"/>
          <p:cNvSpPr/>
          <p:nvPr/>
        </p:nvSpPr>
        <p:spPr>
          <a:xfrm>
            <a:off x="1714480" y="1857364"/>
            <a:ext cx="1500198"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Anna Mucha</a:t>
            </a:r>
            <a:endParaRPr lang="pl-PL" dirty="0"/>
          </a:p>
        </p:txBody>
      </p:sp>
      <p:sp>
        <p:nvSpPr>
          <p:cNvPr id="24" name="Chmurka 23"/>
          <p:cNvSpPr/>
          <p:nvPr/>
        </p:nvSpPr>
        <p:spPr>
          <a:xfrm>
            <a:off x="0" y="4000504"/>
            <a:ext cx="1714480" cy="5715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Jacek Kaczmarski</a:t>
            </a:r>
            <a:endParaRPr lang="pl-PL" sz="1600" dirty="0"/>
          </a:p>
        </p:txBody>
      </p:sp>
      <p:sp>
        <p:nvSpPr>
          <p:cNvPr id="25" name="Chmurka 24"/>
          <p:cNvSpPr/>
          <p:nvPr/>
        </p:nvSpPr>
        <p:spPr>
          <a:xfrm>
            <a:off x="1571604" y="4143380"/>
            <a:ext cx="1571636" cy="5000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Janusz Korczak</a:t>
            </a:r>
            <a:endParaRPr lang="pl-PL" dirty="0"/>
          </a:p>
        </p:txBody>
      </p:sp>
      <p:sp>
        <p:nvSpPr>
          <p:cNvPr id="26" name="Chmurka 25"/>
          <p:cNvSpPr/>
          <p:nvPr/>
        </p:nvSpPr>
        <p:spPr>
          <a:xfrm>
            <a:off x="0" y="6429396"/>
            <a:ext cx="1643042" cy="4286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Iga Świątek</a:t>
            </a:r>
            <a:endParaRPr lang="pl-PL" dirty="0"/>
          </a:p>
        </p:txBody>
      </p:sp>
      <p:sp>
        <p:nvSpPr>
          <p:cNvPr id="27" name="Chmurka 26"/>
          <p:cNvSpPr/>
          <p:nvPr/>
        </p:nvSpPr>
        <p:spPr>
          <a:xfrm>
            <a:off x="1500166" y="6215082"/>
            <a:ext cx="1714512" cy="6429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Hubert Urbański</a:t>
            </a:r>
            <a:endParaRPr lang="pl-PL" dirty="0"/>
          </a:p>
        </p:txBody>
      </p:sp>
      <p:sp>
        <p:nvSpPr>
          <p:cNvPr id="28" name="Chmurka 27"/>
          <p:cNvSpPr/>
          <p:nvPr/>
        </p:nvSpPr>
        <p:spPr>
          <a:xfrm>
            <a:off x="3000364" y="2786058"/>
            <a:ext cx="1714512" cy="5715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Krzysztof </a:t>
            </a:r>
            <a:r>
              <a:rPr lang="pl-PL" dirty="0" err="1" smtClean="0"/>
              <a:t>Ibisz</a:t>
            </a:r>
            <a:endParaRPr lang="pl-PL" dirty="0"/>
          </a:p>
        </p:txBody>
      </p:sp>
      <p:sp>
        <p:nvSpPr>
          <p:cNvPr id="29" name="Chmurka 28"/>
          <p:cNvSpPr/>
          <p:nvPr/>
        </p:nvSpPr>
        <p:spPr>
          <a:xfrm>
            <a:off x="2893207" y="4714884"/>
            <a:ext cx="1928826" cy="5715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Kamila Skolimowska</a:t>
            </a:r>
            <a:endParaRPr lang="pl-PL" sz="1600" dirty="0"/>
          </a:p>
        </p:txBody>
      </p:sp>
      <p:sp>
        <p:nvSpPr>
          <p:cNvPr id="30" name="Chmurka 29"/>
          <p:cNvSpPr/>
          <p:nvPr/>
        </p:nvSpPr>
        <p:spPr>
          <a:xfrm>
            <a:off x="3214678" y="6286520"/>
            <a:ext cx="2357454" cy="5714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Rafał Trzaskowski</a:t>
            </a:r>
            <a:endParaRPr lang="pl-PL" dirty="0"/>
          </a:p>
        </p:txBody>
      </p:sp>
      <p:sp>
        <p:nvSpPr>
          <p:cNvPr id="31" name="Chmurka 30"/>
          <p:cNvSpPr/>
          <p:nvPr/>
        </p:nvSpPr>
        <p:spPr>
          <a:xfrm>
            <a:off x="4143372" y="2357430"/>
            <a:ext cx="2286016"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Maja Włoszczowska</a:t>
            </a:r>
            <a:endParaRPr lang="pl-PL" sz="1600" dirty="0"/>
          </a:p>
        </p:txBody>
      </p:sp>
      <p:sp>
        <p:nvSpPr>
          <p:cNvPr id="32" name="Chmurka 31"/>
          <p:cNvSpPr/>
          <p:nvPr/>
        </p:nvSpPr>
        <p:spPr>
          <a:xfrm>
            <a:off x="4786314" y="4500570"/>
            <a:ext cx="1071570"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Kazik</a:t>
            </a:r>
            <a:endParaRPr lang="pl-PL" dirty="0"/>
          </a:p>
        </p:txBody>
      </p:sp>
      <p:sp>
        <p:nvSpPr>
          <p:cNvPr id="33" name="Chmurka 32"/>
          <p:cNvSpPr/>
          <p:nvPr/>
        </p:nvSpPr>
        <p:spPr>
          <a:xfrm>
            <a:off x="6000760" y="2143116"/>
            <a:ext cx="1928826" cy="7143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Anna Czerwińska</a:t>
            </a:r>
            <a:endParaRPr lang="pl-PL" dirty="0"/>
          </a:p>
        </p:txBody>
      </p:sp>
      <p:sp>
        <p:nvSpPr>
          <p:cNvPr id="34" name="Chmurka 33"/>
          <p:cNvSpPr/>
          <p:nvPr/>
        </p:nvSpPr>
        <p:spPr>
          <a:xfrm>
            <a:off x="5929322" y="3857628"/>
            <a:ext cx="1857388" cy="857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Karol Strasburger</a:t>
            </a:r>
            <a:endParaRPr lang="pl-PL" sz="1600" dirty="0"/>
          </a:p>
        </p:txBody>
      </p:sp>
      <p:sp>
        <p:nvSpPr>
          <p:cNvPr id="35" name="Chmurka 34"/>
          <p:cNvSpPr/>
          <p:nvPr/>
        </p:nvSpPr>
        <p:spPr>
          <a:xfrm>
            <a:off x="6000760" y="6429396"/>
            <a:ext cx="1071570"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t>Cleo</a:t>
            </a:r>
            <a:endParaRPr lang="pl-PL" dirty="0"/>
          </a:p>
        </p:txBody>
      </p:sp>
      <p:sp>
        <p:nvSpPr>
          <p:cNvPr id="36" name="Chmurka 35"/>
          <p:cNvSpPr/>
          <p:nvPr/>
        </p:nvSpPr>
        <p:spPr>
          <a:xfrm>
            <a:off x="7500958" y="6286520"/>
            <a:ext cx="1857388" cy="5714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Marek Hłasko</a:t>
            </a:r>
            <a:endParaRPr lang="pl-PL" dirty="0"/>
          </a:p>
        </p:txBody>
      </p:sp>
      <p:sp>
        <p:nvSpPr>
          <p:cNvPr id="37" name="Chmurka 36"/>
          <p:cNvSpPr/>
          <p:nvPr/>
        </p:nvSpPr>
        <p:spPr>
          <a:xfrm>
            <a:off x="7643834" y="1857364"/>
            <a:ext cx="1500166"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Marcin Prokop</a:t>
            </a:r>
            <a:endParaRPr lang="pl-PL" dirty="0"/>
          </a:p>
        </p:txBody>
      </p:sp>
      <p:sp>
        <p:nvSpPr>
          <p:cNvPr id="38" name="Chmurka 37"/>
          <p:cNvSpPr/>
          <p:nvPr/>
        </p:nvSpPr>
        <p:spPr>
          <a:xfrm>
            <a:off x="7786678" y="4000504"/>
            <a:ext cx="1357322" cy="5000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Joanna Krupa</a:t>
            </a:r>
            <a:endParaRPr lang="pl-PL" dirty="0"/>
          </a:p>
        </p:txBody>
      </p:sp>
    </p:spTree>
    <p:extLst>
      <p:ext uri="{BB962C8B-B14F-4D97-AF65-F5344CB8AC3E}">
        <p14:creationId xmlns:p14="http://schemas.microsoft.com/office/powerpoint/2010/main" val="245101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171400"/>
            <a:ext cx="8229600" cy="1143000"/>
          </a:xfrm>
        </p:spPr>
        <p:txBody>
          <a:bodyPr>
            <a:normAutofit/>
          </a:bodyPr>
          <a:lstStyle/>
          <a:p>
            <a:r>
              <a:rPr lang="pl-PL" sz="3600" dirty="0" smtClean="0"/>
              <a:t>Warszawa – najważniejsze informacje</a:t>
            </a:r>
            <a:endParaRPr lang="pl-PL" sz="3600" dirty="0"/>
          </a:p>
        </p:txBody>
      </p:sp>
      <p:sp>
        <p:nvSpPr>
          <p:cNvPr id="3" name="Symbol zastępczy zawartości 2"/>
          <p:cNvSpPr>
            <a:spLocks noGrp="1"/>
          </p:cNvSpPr>
          <p:nvPr>
            <p:ph idx="1"/>
          </p:nvPr>
        </p:nvSpPr>
        <p:spPr>
          <a:xfrm>
            <a:off x="323528" y="620688"/>
            <a:ext cx="8712968" cy="5976664"/>
          </a:xfrm>
        </p:spPr>
        <p:txBody>
          <a:bodyPr>
            <a:normAutofit fontScale="25000" lnSpcReduction="20000"/>
          </a:bodyPr>
          <a:lstStyle/>
          <a:p>
            <a:pPr>
              <a:lnSpc>
                <a:spcPct val="170000"/>
              </a:lnSpc>
            </a:pPr>
            <a:r>
              <a:rPr lang="pl-PL" sz="6000" b="1" dirty="0"/>
              <a:t>Warszawa, miasto stołeczne Warszawa, stolica Polski i województwa mazowieckiego, największe miasto w kraju, położone w jego </a:t>
            </a:r>
            <a:r>
              <a:rPr lang="pl-PL" sz="6000" b="1" dirty="0" smtClean="0"/>
              <a:t>centralnej części</a:t>
            </a:r>
            <a:r>
              <a:rPr lang="pl-PL" sz="6000" b="1" dirty="0"/>
              <a:t>, na Nizinie </a:t>
            </a:r>
            <a:r>
              <a:rPr lang="pl-PL" sz="6000" b="1" dirty="0" err="1"/>
              <a:t>Środkowomazowieckiej</a:t>
            </a:r>
            <a:r>
              <a:rPr lang="pl-PL" sz="6000" b="1" dirty="0"/>
              <a:t>, na Mazowszu, nad Wisłą</a:t>
            </a:r>
            <a:r>
              <a:rPr lang="pl-PL" sz="6000" b="1" dirty="0" smtClean="0"/>
              <a:t>.</a:t>
            </a:r>
          </a:p>
          <a:p>
            <a:pPr>
              <a:lnSpc>
                <a:spcPct val="170000"/>
              </a:lnSpc>
            </a:pPr>
            <a:r>
              <a:rPr lang="pl-PL" sz="6000" b="1" dirty="0"/>
              <a:t>Warszawa jest największym miastem w Polsce pod względem liczby </a:t>
            </a:r>
            <a:r>
              <a:rPr lang="pl-PL" sz="6000" b="1" dirty="0" smtClean="0"/>
              <a:t>ludności</a:t>
            </a:r>
            <a:r>
              <a:rPr lang="pl-PL" sz="6000" b="1" dirty="0"/>
              <a:t> i powierzchni</a:t>
            </a:r>
            <a:r>
              <a:rPr lang="pl-PL" sz="6000" b="1" dirty="0" smtClean="0"/>
              <a:t>. </a:t>
            </a:r>
            <a:r>
              <a:rPr lang="pl-PL" sz="6000" b="1" dirty="0"/>
              <a:t>Jest również jedynym polskim miastem, którego ustrój jest określony odrębną ustawą. Od 2002 jest gminą miejską mającą status miasta na prawach </a:t>
            </a:r>
            <a:r>
              <a:rPr lang="pl-PL" sz="6000" b="1" dirty="0" smtClean="0"/>
              <a:t>powiatu. </a:t>
            </a:r>
            <a:r>
              <a:rPr lang="pl-PL" sz="6000" b="1" dirty="0"/>
              <a:t>W jej skład wchodzi 18 jednostek pomocniczych – dzielnic m.st. </a:t>
            </a:r>
            <a:r>
              <a:rPr lang="pl-PL" sz="6000" b="1" dirty="0" smtClean="0"/>
              <a:t>Warszawy.</a:t>
            </a:r>
            <a:endParaRPr lang="pl-PL" sz="6000" b="1" dirty="0"/>
          </a:p>
          <a:p>
            <a:pPr>
              <a:lnSpc>
                <a:spcPct val="170000"/>
              </a:lnSpc>
            </a:pPr>
            <a:r>
              <a:rPr lang="pl-PL" sz="6000" b="1" dirty="0">
                <a:solidFill>
                  <a:schemeClr val="bg1"/>
                </a:solidFill>
              </a:rPr>
              <a:t>Warszawa jest ważnym ośrodkiem naukowym, kulturalnym, politycznym oraz gospodarczym. Tutaj znajdują się siedziby m.in.  Sejmu i Senatu, </a:t>
            </a:r>
            <a:r>
              <a:rPr lang="pl-PL" sz="6000" b="1" dirty="0" smtClean="0">
                <a:solidFill>
                  <a:schemeClr val="bg1"/>
                </a:solidFill>
              </a:rPr>
              <a:t>Trybunału Konstytucyjnego, Prezydenta </a:t>
            </a:r>
            <a:r>
              <a:rPr lang="pl-PL" sz="6000" b="1" dirty="0">
                <a:solidFill>
                  <a:schemeClr val="bg1"/>
                </a:solidFill>
              </a:rPr>
              <a:t>RP</a:t>
            </a:r>
            <a:r>
              <a:rPr lang="pl-PL" sz="6000" b="1" dirty="0" smtClean="0">
                <a:solidFill>
                  <a:schemeClr val="bg1"/>
                </a:solidFill>
              </a:rPr>
              <a:t>, Rady </a:t>
            </a:r>
            <a:r>
              <a:rPr lang="pl-PL" sz="6000" b="1" dirty="0">
                <a:solidFill>
                  <a:schemeClr val="bg1"/>
                </a:solidFill>
              </a:rPr>
              <a:t>Ministrów oraz Narodowego Banku </a:t>
            </a:r>
            <a:r>
              <a:rPr lang="pl-PL" sz="6000" b="1" dirty="0" smtClean="0">
                <a:solidFill>
                  <a:schemeClr val="bg1"/>
                </a:solidFill>
              </a:rPr>
              <a:t>Polskiego</a:t>
            </a:r>
            <a:r>
              <a:rPr lang="pl-PL" sz="6000" b="1" dirty="0">
                <a:solidFill>
                  <a:schemeClr val="bg1"/>
                </a:solidFill>
              </a:rPr>
              <a:t>,</a:t>
            </a:r>
            <a:r>
              <a:rPr lang="pl-PL" sz="6000" b="1" dirty="0" smtClean="0">
                <a:solidFill>
                  <a:schemeClr val="bg1"/>
                </a:solidFill>
              </a:rPr>
              <a:t> </a:t>
            </a:r>
            <a:r>
              <a:rPr lang="pl-PL" sz="6000" b="1" dirty="0">
                <a:solidFill>
                  <a:schemeClr val="bg1"/>
                </a:solidFill>
              </a:rPr>
              <a:t>agencji </a:t>
            </a:r>
            <a:r>
              <a:rPr lang="pl-PL" sz="6000" b="1" dirty="0" smtClean="0">
                <a:solidFill>
                  <a:schemeClr val="bg1"/>
                </a:solidFill>
              </a:rPr>
              <a:t> </a:t>
            </a:r>
            <a:r>
              <a:rPr lang="pl-PL" sz="6000" b="1" dirty="0">
                <a:solidFill>
                  <a:schemeClr val="bg1"/>
                </a:solidFill>
              </a:rPr>
              <a:t>odpowiedzialnej za bezpieczeństwo granic zewnętrznych Unii Europejskiej, oraz Biura Instytucji Demokratycznych i Praw Człowieka (ODIHR), agendy OBWE</a:t>
            </a:r>
            <a:r>
              <a:rPr lang="pl-PL" sz="6000" b="1" dirty="0" smtClean="0">
                <a:solidFill>
                  <a:schemeClr val="bg1"/>
                </a:solidFill>
              </a:rPr>
              <a:t>.</a:t>
            </a:r>
          </a:p>
          <a:p>
            <a:pPr marL="0" indent="0">
              <a:lnSpc>
                <a:spcPct val="170000"/>
              </a:lnSpc>
              <a:buNone/>
            </a:pPr>
            <a:r>
              <a:rPr lang="pl-PL" sz="6000" b="1" dirty="0">
                <a:solidFill>
                  <a:schemeClr val="bg1"/>
                </a:solidFill>
              </a:rPr>
              <a:t>Symbole </a:t>
            </a:r>
            <a:r>
              <a:rPr lang="pl-PL" sz="6000" b="1" dirty="0" smtClean="0">
                <a:solidFill>
                  <a:schemeClr val="bg1"/>
                </a:solidFill>
              </a:rPr>
              <a:t>Warszawy:</a:t>
            </a:r>
            <a:endParaRPr lang="pl-PL" sz="6000" b="1" dirty="0">
              <a:solidFill>
                <a:schemeClr val="bg1"/>
              </a:solidFill>
            </a:endParaRPr>
          </a:p>
          <a:p>
            <a:pPr>
              <a:lnSpc>
                <a:spcPct val="170000"/>
              </a:lnSpc>
            </a:pPr>
            <a:r>
              <a:rPr lang="pl-PL" sz="6000" b="1" dirty="0">
                <a:solidFill>
                  <a:schemeClr val="bg1"/>
                </a:solidFill>
              </a:rPr>
              <a:t>Herbem m.st. Warszawy jest wizerunek </a:t>
            </a:r>
            <a:r>
              <a:rPr lang="pl-PL" sz="6000" b="1" dirty="0" smtClean="0">
                <a:solidFill>
                  <a:schemeClr val="bg1"/>
                </a:solidFill>
              </a:rPr>
              <a:t>syreny.</a:t>
            </a:r>
          </a:p>
          <a:p>
            <a:pPr>
              <a:lnSpc>
                <a:spcPct val="170000"/>
              </a:lnSpc>
            </a:pPr>
            <a:r>
              <a:rPr lang="pl-PL" sz="6000" b="1" dirty="0" smtClean="0">
                <a:solidFill>
                  <a:schemeClr val="bg1"/>
                </a:solidFill>
              </a:rPr>
              <a:t>Barwami </a:t>
            </a:r>
            <a:r>
              <a:rPr lang="pl-PL" sz="6000" b="1" dirty="0">
                <a:solidFill>
                  <a:schemeClr val="bg1"/>
                </a:solidFill>
              </a:rPr>
              <a:t>m.st. Warszawy są kolory: żółty i </a:t>
            </a:r>
            <a:r>
              <a:rPr lang="pl-PL" sz="6000" b="1" dirty="0" smtClean="0">
                <a:solidFill>
                  <a:schemeClr val="bg1"/>
                </a:solidFill>
              </a:rPr>
              <a:t>czerwony</a:t>
            </a:r>
            <a:r>
              <a:rPr lang="pl-PL" sz="6000" b="1" dirty="0">
                <a:solidFill>
                  <a:schemeClr val="bg1"/>
                </a:solidFill>
              </a:rPr>
              <a:t>.</a:t>
            </a:r>
            <a:r>
              <a:rPr lang="pl-PL" sz="6000" b="1" dirty="0" smtClean="0">
                <a:solidFill>
                  <a:schemeClr val="bg1"/>
                </a:solidFill>
              </a:rPr>
              <a:t> </a:t>
            </a:r>
            <a:endParaRPr lang="pl-PL" sz="6000" b="1" dirty="0">
              <a:solidFill>
                <a:schemeClr val="bg1"/>
              </a:solidFill>
            </a:endParaRPr>
          </a:p>
          <a:p>
            <a:pPr>
              <a:lnSpc>
                <a:spcPct val="170000"/>
              </a:lnSpc>
            </a:pPr>
            <a:r>
              <a:rPr lang="pl-PL" sz="6000" b="1" dirty="0">
                <a:solidFill>
                  <a:schemeClr val="bg1"/>
                </a:solidFill>
              </a:rPr>
              <a:t>Od 2008 codziennie o 11.15 z Wieży Zegarowej (Zygmuntowskiej) Zamku Królewskiego na trzy strony świata grany jest hejnał </a:t>
            </a:r>
            <a:r>
              <a:rPr lang="pl-PL" sz="6000" b="1" dirty="0" smtClean="0">
                <a:solidFill>
                  <a:schemeClr val="bg1"/>
                </a:solidFill>
              </a:rPr>
              <a:t>warszawski.</a:t>
            </a:r>
            <a:endParaRPr lang="pl-PL" sz="6000" b="1" dirty="0">
              <a:solidFill>
                <a:schemeClr val="bg1"/>
              </a:solidFill>
            </a:endParaRPr>
          </a:p>
          <a:p>
            <a:endParaRPr lang="pl-PL" dirty="0"/>
          </a:p>
        </p:txBody>
      </p:sp>
    </p:spTree>
    <p:extLst>
      <p:ext uri="{BB962C8B-B14F-4D97-AF65-F5344CB8AC3E}">
        <p14:creationId xmlns:p14="http://schemas.microsoft.com/office/powerpoint/2010/main" val="372400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5470"/>
          </a:xfrm>
        </p:spPr>
        <p:txBody>
          <a:bodyPr>
            <a:normAutofit/>
          </a:bodyPr>
          <a:lstStyle/>
          <a:p>
            <a:r>
              <a:rPr lang="pl-PL" sz="3600" dirty="0" smtClean="0">
                <a:solidFill>
                  <a:schemeClr val="bg1"/>
                </a:solidFill>
              </a:rPr>
              <a:t>Notka historyczna</a:t>
            </a:r>
            <a:endParaRPr lang="pl-PL" sz="3600" dirty="0">
              <a:solidFill>
                <a:schemeClr val="bg1"/>
              </a:solidFill>
            </a:endParaRPr>
          </a:p>
        </p:txBody>
      </p:sp>
      <p:sp>
        <p:nvSpPr>
          <p:cNvPr id="3" name="Symbol zastępczy zawartości 2"/>
          <p:cNvSpPr>
            <a:spLocks noGrp="1"/>
          </p:cNvSpPr>
          <p:nvPr>
            <p:ph idx="1"/>
          </p:nvPr>
        </p:nvSpPr>
        <p:spPr>
          <a:xfrm>
            <a:off x="0" y="928670"/>
            <a:ext cx="9144000" cy="5715040"/>
          </a:xfrm>
        </p:spPr>
        <p:txBody>
          <a:bodyPr>
            <a:noAutofit/>
          </a:bodyPr>
          <a:lstStyle/>
          <a:p>
            <a:r>
              <a:rPr lang="pl-PL" sz="1300" b="1" dirty="0"/>
              <a:t>Początki </a:t>
            </a:r>
            <a:r>
              <a:rPr lang="pl-PL" sz="1300" b="1" dirty="0" smtClean="0"/>
              <a:t>osadnictwa</a:t>
            </a:r>
            <a:r>
              <a:rPr lang="pl-PL" sz="1300" dirty="0"/>
              <a:t> </a:t>
            </a:r>
            <a:r>
              <a:rPr lang="pl-PL" sz="1300" dirty="0" smtClean="0"/>
              <a:t>w </a:t>
            </a:r>
            <a:r>
              <a:rPr lang="pl-PL" sz="1300" dirty="0"/>
              <a:t>Kotlinie Warszawskiej datuje się na wiek </a:t>
            </a:r>
            <a:r>
              <a:rPr lang="pl-PL" sz="1300" dirty="0" smtClean="0"/>
              <a:t>X</a:t>
            </a:r>
          </a:p>
          <a:p>
            <a:r>
              <a:rPr lang="pl-PL" sz="1300" b="1" dirty="0"/>
              <a:t>W końcu XIII </a:t>
            </a:r>
            <a:r>
              <a:rPr lang="pl-PL" sz="1300" b="1" dirty="0" smtClean="0"/>
              <a:t>w.</a:t>
            </a:r>
            <a:r>
              <a:rPr lang="pl-PL" sz="1300" dirty="0"/>
              <a:t> </a:t>
            </a:r>
            <a:r>
              <a:rPr lang="pl-PL" sz="1300" dirty="0" smtClean="0"/>
              <a:t>kilka </a:t>
            </a:r>
            <a:r>
              <a:rPr lang="pl-PL" sz="1300" dirty="0"/>
              <a:t>kilometrów na północ od </a:t>
            </a:r>
            <a:r>
              <a:rPr lang="pl-PL" sz="1300" dirty="0" err="1"/>
              <a:t>Jazdowa</a:t>
            </a:r>
            <a:r>
              <a:rPr lang="pl-PL" sz="1300" dirty="0"/>
              <a:t> w miejscu, gdzie dziś wznosi się Zamek Królewski, na wysokiej skarpie wiślanej założono nowy gród książęcy - dzisiejszą Warszawę</a:t>
            </a:r>
            <a:r>
              <a:rPr lang="pl-PL" sz="1300" dirty="0" smtClean="0"/>
              <a:t>.</a:t>
            </a:r>
          </a:p>
          <a:p>
            <a:r>
              <a:rPr lang="pl-PL" sz="1300" b="1" dirty="0" smtClean="0"/>
              <a:t>Najwcześniejsza</a:t>
            </a:r>
            <a:r>
              <a:rPr lang="pl-PL" sz="1300" dirty="0"/>
              <a:t> </a:t>
            </a:r>
            <a:r>
              <a:rPr lang="pl-PL" sz="1300" dirty="0" smtClean="0"/>
              <a:t>pisana </a:t>
            </a:r>
            <a:r>
              <a:rPr lang="pl-PL" sz="1300" dirty="0"/>
              <a:t>wzmianka o Warszawie znajduje się w dokumencie z 1313 r</a:t>
            </a:r>
            <a:r>
              <a:rPr lang="pl-PL" sz="1300" dirty="0" smtClean="0"/>
              <a:t>.</a:t>
            </a:r>
          </a:p>
          <a:p>
            <a:r>
              <a:rPr lang="pl-PL" sz="1300" b="1" dirty="0"/>
              <a:t>25 sierpnia </a:t>
            </a:r>
            <a:r>
              <a:rPr lang="pl-PL" sz="1300" b="1" dirty="0" smtClean="0"/>
              <a:t>1526r</a:t>
            </a:r>
            <a:r>
              <a:rPr lang="pl-PL" sz="1300" b="1" dirty="0"/>
              <a:t>. </a:t>
            </a:r>
            <a:r>
              <a:rPr lang="pl-PL" sz="1300" dirty="0"/>
              <a:t>odbył się uroczysty wjazd króla Zygmunta Starego do </a:t>
            </a:r>
            <a:r>
              <a:rPr lang="pl-PL" sz="1300" dirty="0" smtClean="0"/>
              <a:t>Warszawy.</a:t>
            </a:r>
          </a:p>
          <a:p>
            <a:r>
              <a:rPr lang="pl-PL" sz="1300" b="1" dirty="0"/>
              <a:t>Po pożarze Wawelu</a:t>
            </a:r>
            <a:r>
              <a:rPr lang="pl-PL" sz="1300" dirty="0"/>
              <a:t> Zygmunt III Waza przeniósł stałą rezydencję królewską, dwory i urzędy koronne z Krakowa do rozbudowanego zamku </a:t>
            </a:r>
            <a:r>
              <a:rPr lang="pl-PL" sz="1300" dirty="0" smtClean="0"/>
              <a:t>warszawskiego</a:t>
            </a:r>
          </a:p>
          <a:p>
            <a:r>
              <a:rPr lang="pl-PL" sz="1300" b="1" dirty="0"/>
              <a:t>Załamanie </a:t>
            </a:r>
            <a:r>
              <a:rPr lang="pl-PL" sz="1300" b="1" dirty="0" smtClean="0"/>
              <a:t>rozwoju</a:t>
            </a:r>
            <a:r>
              <a:rPr lang="pl-PL" sz="1300" dirty="0"/>
              <a:t> </a:t>
            </a:r>
            <a:r>
              <a:rPr lang="pl-PL" sz="1300" dirty="0" smtClean="0"/>
              <a:t>miasta </a:t>
            </a:r>
            <a:r>
              <a:rPr lang="pl-PL" sz="1300" dirty="0"/>
              <a:t>przyniósł okres wojen w poł. XVII w. W latach 1655-1658 Warszawa była trzykrotnie oblegana, zdobywana i okupowana przez wojska szwedzkie i siedmiogrodzkie</a:t>
            </a:r>
            <a:r>
              <a:rPr lang="pl-PL" sz="1300" dirty="0" smtClean="0"/>
              <a:t>.</a:t>
            </a:r>
          </a:p>
          <a:p>
            <a:r>
              <a:rPr lang="pl-PL" sz="1300" b="1" dirty="0"/>
              <a:t>Po elekcji Jana </a:t>
            </a:r>
            <a:r>
              <a:rPr lang="pl-PL" sz="1300" b="1" dirty="0" smtClean="0"/>
              <a:t>III</a:t>
            </a:r>
            <a:r>
              <a:rPr lang="pl-PL" sz="1300" dirty="0"/>
              <a:t> </a:t>
            </a:r>
            <a:r>
              <a:rPr lang="pl-PL" sz="1300" b="1" dirty="0" smtClean="0"/>
              <a:t>Sobieskiego</a:t>
            </a:r>
            <a:r>
              <a:rPr lang="pl-PL" sz="1300" dirty="0" smtClean="0"/>
              <a:t> </a:t>
            </a:r>
            <a:r>
              <a:rPr lang="pl-PL" sz="1300" dirty="0"/>
              <a:t>Warszawa dźwignęła się gospodarczo i kulturalnie</a:t>
            </a:r>
            <a:r>
              <a:rPr lang="pl-PL" sz="1300" dirty="0" smtClean="0"/>
              <a:t>. Letnia rezydencja króla mieściła się w Pałacu w Wilanowie, który jest najcenniejszym zabytkiem polskiego baroku.</a:t>
            </a:r>
          </a:p>
          <a:p>
            <a:r>
              <a:rPr lang="pl-PL" sz="1300" b="1" dirty="0"/>
              <a:t>W okresie </a:t>
            </a:r>
            <a:r>
              <a:rPr lang="pl-PL" sz="1300" b="1" dirty="0" smtClean="0"/>
              <a:t>panowania</a:t>
            </a:r>
            <a:r>
              <a:rPr lang="pl-PL" sz="1300" dirty="0"/>
              <a:t> </a:t>
            </a:r>
            <a:r>
              <a:rPr lang="pl-PL" sz="1300" dirty="0" smtClean="0"/>
              <a:t>Sasów</a:t>
            </a:r>
            <a:r>
              <a:rPr lang="pl-PL" sz="1300" dirty="0"/>
              <a:t>, po ustabilizowaniu się sytuacji politycznej, Warszawa znów stała się ważnym ośrodkiem kulturalnym</a:t>
            </a:r>
            <a:r>
              <a:rPr lang="pl-PL" sz="1300" dirty="0" smtClean="0"/>
              <a:t>.</a:t>
            </a:r>
          </a:p>
          <a:p>
            <a:r>
              <a:rPr lang="pl-PL" sz="1300" b="1" dirty="0"/>
              <a:t>Drugi z </a:t>
            </a:r>
            <a:r>
              <a:rPr lang="pl-PL" sz="1300" b="1" dirty="0" smtClean="0"/>
              <a:t>kolei</a:t>
            </a:r>
            <a:r>
              <a:rPr lang="pl-PL" sz="1300" dirty="0"/>
              <a:t> </a:t>
            </a:r>
            <a:r>
              <a:rPr lang="pl-PL" sz="1300" b="1" dirty="0" smtClean="0"/>
              <a:t>"złoty </a:t>
            </a:r>
            <a:r>
              <a:rPr lang="pl-PL" sz="1300" b="1" dirty="0"/>
              <a:t>okres" </a:t>
            </a:r>
            <a:r>
              <a:rPr lang="pl-PL" sz="1300" dirty="0"/>
              <a:t>stolicy przypada na lata panowania ostatniego króla Polski Stanisława Augusta </a:t>
            </a:r>
            <a:r>
              <a:rPr lang="pl-PL" sz="1300" dirty="0" smtClean="0"/>
              <a:t>Poniatowskiego. Organizował on słynne obiady czwartkowe. Latem odbywały się one w Łazienkach , zimą w Zamku Królewskim.. Podczas spotkań rozmawiano o literaturze, filozofii, kulturze i ówczesnych sprawach </a:t>
            </a:r>
            <a:r>
              <a:rPr lang="pl-PL" sz="1300" dirty="0" err="1" smtClean="0"/>
              <a:t>społeczno</a:t>
            </a:r>
            <a:r>
              <a:rPr lang="pl-PL" sz="1300" dirty="0" smtClean="0"/>
              <a:t> – politycznych.</a:t>
            </a:r>
          </a:p>
          <a:p>
            <a:r>
              <a:rPr lang="pl-PL" sz="1300" b="1" dirty="0"/>
              <a:t>W trakcie </a:t>
            </a:r>
            <a:r>
              <a:rPr lang="pl-PL" sz="1300" b="1" dirty="0" smtClean="0"/>
              <a:t>obrad</a:t>
            </a:r>
            <a:r>
              <a:rPr lang="pl-PL" sz="1300" dirty="0"/>
              <a:t> </a:t>
            </a:r>
            <a:r>
              <a:rPr lang="pl-PL" sz="1300" b="1" dirty="0" smtClean="0"/>
              <a:t>Sejmu </a:t>
            </a:r>
            <a:r>
              <a:rPr lang="pl-PL" sz="1300" b="1" dirty="0"/>
              <a:t>Czteroletniego </a:t>
            </a:r>
            <a:r>
              <a:rPr lang="pl-PL" sz="1300" dirty="0"/>
              <a:t>(1788-1792) 3 maja 1791 roku uchwalono w Warszawie pierwszą w Europie, a drugą w świecie konstytucję, kładącą podwaliny pod kształt nowoczesnego państwa</a:t>
            </a:r>
            <a:r>
              <a:rPr lang="pl-PL" sz="1300" dirty="0" smtClean="0"/>
              <a:t>.</a:t>
            </a:r>
          </a:p>
          <a:p>
            <a:r>
              <a:rPr lang="pl-PL" sz="1400" b="1" dirty="0"/>
              <a:t>18 kwietnia </a:t>
            </a:r>
            <a:r>
              <a:rPr lang="pl-PL" sz="1400" b="1" dirty="0" smtClean="0"/>
              <a:t>1791r. </a:t>
            </a:r>
            <a:r>
              <a:rPr lang="pl-PL" sz="1400" dirty="0"/>
              <a:t>uchwalono ustawę o prawach miejskich dla mieszczaństwa. 21 kwietnia ustawę tę wpisano do ksiąg miejskich i ten dzień jest od dwusetnej rocznicy tego zdarzenia, a więc od 1991 roku, obchodzony przez władze samorządowe stolicy jako święto Warszawy</a:t>
            </a:r>
            <a:r>
              <a:rPr lang="pl-PL" sz="1400" dirty="0" smtClean="0"/>
              <a:t>.</a:t>
            </a:r>
          </a:p>
          <a:p>
            <a:r>
              <a:rPr lang="pl-PL" sz="1400" b="1" dirty="0" smtClean="0"/>
              <a:t>Zwycięskie rządy</a:t>
            </a:r>
            <a:r>
              <a:rPr lang="pl-PL" sz="1400" dirty="0" smtClean="0"/>
              <a:t> </a:t>
            </a:r>
            <a:r>
              <a:rPr lang="pl-PL" sz="1400" b="1" dirty="0" smtClean="0"/>
              <a:t>Targowicy</a:t>
            </a:r>
            <a:r>
              <a:rPr lang="pl-PL" sz="1400" dirty="0" smtClean="0"/>
              <a:t>, które spowodowały zniszczenie dzieła Sejmu Czteroletniego, drugi rozbiór Polski (1793, pierwszy 1772), ciężka sytuacja gospodarcza nie przytłumiły warszawskiego dążenia do wolności. Stolica stała się ogniskiem konspiracyjnego sprzysiężenia, zamierzającego zbrojnym wystąpieniem przywrócić niepodległość. Wybuch Powstania Kościuszkowskiego i zwycięstwo pod Racławicami przyspieszyły wystąpienie ludu warszawskiego</a:t>
            </a:r>
          </a:p>
          <a:p>
            <a:endParaRPr lang="pl-PL" sz="1400" dirty="0"/>
          </a:p>
          <a:p>
            <a:endParaRPr lang="pl-PL" sz="1300" dirty="0" smtClean="0"/>
          </a:p>
        </p:txBody>
      </p:sp>
    </p:spTree>
    <p:extLst>
      <p:ext uri="{BB962C8B-B14F-4D97-AF65-F5344CB8AC3E}">
        <p14:creationId xmlns:p14="http://schemas.microsoft.com/office/powerpoint/2010/main" val="924042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785794"/>
          </a:xfrm>
        </p:spPr>
        <p:txBody>
          <a:bodyPr>
            <a:normAutofit/>
          </a:bodyPr>
          <a:lstStyle/>
          <a:p>
            <a:r>
              <a:rPr lang="pl-PL" sz="3600" dirty="0">
                <a:solidFill>
                  <a:schemeClr val="bg1"/>
                </a:solidFill>
              </a:rPr>
              <a:t>Notka </a:t>
            </a:r>
            <a:r>
              <a:rPr lang="pl-PL" sz="3600" dirty="0" smtClean="0">
                <a:solidFill>
                  <a:schemeClr val="bg1"/>
                </a:solidFill>
              </a:rPr>
              <a:t>historyczna – ciąg dalszy</a:t>
            </a:r>
            <a:endParaRPr lang="pl-PL" sz="3600" dirty="0"/>
          </a:p>
        </p:txBody>
      </p:sp>
      <p:sp>
        <p:nvSpPr>
          <p:cNvPr id="3" name="Symbol zastępczy zawartości 2"/>
          <p:cNvSpPr>
            <a:spLocks noGrp="1"/>
          </p:cNvSpPr>
          <p:nvPr>
            <p:ph idx="1"/>
          </p:nvPr>
        </p:nvSpPr>
        <p:spPr>
          <a:xfrm>
            <a:off x="0" y="785794"/>
            <a:ext cx="9144000" cy="5786478"/>
          </a:xfrm>
        </p:spPr>
        <p:txBody>
          <a:bodyPr>
            <a:noAutofit/>
          </a:bodyPr>
          <a:lstStyle/>
          <a:p>
            <a:r>
              <a:rPr lang="pl-PL" sz="1400" b="1" dirty="0" smtClean="0"/>
              <a:t>Po </a:t>
            </a:r>
            <a:r>
              <a:rPr lang="pl-PL" sz="1400" b="1" dirty="0"/>
              <a:t>trzecim </a:t>
            </a:r>
            <a:r>
              <a:rPr lang="pl-PL" sz="1400" b="1" dirty="0" smtClean="0"/>
              <a:t>rozbiorze</a:t>
            </a:r>
            <a:r>
              <a:rPr lang="pl-PL" sz="1400" dirty="0" smtClean="0"/>
              <a:t>, w </a:t>
            </a:r>
            <a:r>
              <a:rPr lang="pl-PL" sz="1400" dirty="0"/>
              <a:t>1795 r. Polska zniknęła z mapy Europy na 123 lata, a jej ziemie wchłonęły Rosja, Prusy i Austria. Część Mazowsza z </a:t>
            </a:r>
            <a:r>
              <a:rPr lang="pl-PL" sz="1400" dirty="0" smtClean="0"/>
              <a:t>Warszawą przypadła </a:t>
            </a:r>
            <a:r>
              <a:rPr lang="pl-PL" sz="1400" dirty="0"/>
              <a:t>Prusom. </a:t>
            </a:r>
            <a:r>
              <a:rPr lang="pl-PL" sz="1400" dirty="0" smtClean="0"/>
              <a:t>W </a:t>
            </a:r>
            <a:r>
              <a:rPr lang="pl-PL" sz="1400" dirty="0"/>
              <a:t>lipcu 1807 r. na mocy pokoju w Tylży utworzono Księstwo Warszawskie. Warszawa stała się znów </a:t>
            </a:r>
            <a:r>
              <a:rPr lang="pl-PL" sz="1400" dirty="0" smtClean="0"/>
              <a:t>ośrodkiem </a:t>
            </a:r>
            <a:r>
              <a:rPr lang="pl-PL" sz="1400" dirty="0"/>
              <a:t>życia politycznego i kulturalnego. Klęska Napoleona </a:t>
            </a:r>
            <a:r>
              <a:rPr lang="pl-PL" sz="1400" dirty="0" smtClean="0"/>
              <a:t>położyła kres </a:t>
            </a:r>
            <a:r>
              <a:rPr lang="pl-PL" sz="1400" dirty="0"/>
              <a:t>istnieniu Królestwa.</a:t>
            </a:r>
            <a:endParaRPr lang="pl-PL" sz="1400" dirty="0" smtClean="0"/>
          </a:p>
          <a:p>
            <a:r>
              <a:rPr lang="pl-PL" sz="1400" b="1" dirty="0" smtClean="0"/>
              <a:t>Po </a:t>
            </a:r>
            <a:r>
              <a:rPr lang="pl-PL" sz="1400" b="1" dirty="0"/>
              <a:t>wybuchu </a:t>
            </a:r>
            <a:r>
              <a:rPr lang="pl-PL" sz="1400" b="1" dirty="0" smtClean="0"/>
              <a:t>Powstania</a:t>
            </a:r>
            <a:r>
              <a:rPr lang="pl-PL" sz="1400" dirty="0"/>
              <a:t> </a:t>
            </a:r>
            <a:r>
              <a:rPr lang="pl-PL" sz="1400" b="1" dirty="0" smtClean="0"/>
              <a:t>Listopadowego</a:t>
            </a:r>
            <a:r>
              <a:rPr lang="pl-PL" sz="1400" dirty="0" smtClean="0"/>
              <a:t> </a:t>
            </a:r>
            <a:r>
              <a:rPr lang="pl-PL" sz="1400" dirty="0"/>
              <a:t>Warszawa przeżyła krótki okres niepodległości. Jednak jego upadek spowodował likwidację przez carat odrębności ustrojowej Królestwa. Po upadku Powstania Styczniowego (1864) usunięto resztki autonomii Królestwa, wprowadzono ostrą rusyfikację szkolnictwa i administracji.</a:t>
            </a:r>
            <a:br>
              <a:rPr lang="pl-PL" sz="1400" dirty="0"/>
            </a:br>
            <a:r>
              <a:rPr lang="pl-PL" sz="1400" b="1" dirty="0"/>
              <a:t>Mimo </a:t>
            </a:r>
            <a:r>
              <a:rPr lang="pl-PL" sz="1400" b="1" dirty="0" smtClean="0"/>
              <a:t>niekorzystnych</a:t>
            </a:r>
            <a:r>
              <a:rPr lang="pl-PL" sz="1400" dirty="0"/>
              <a:t> </a:t>
            </a:r>
            <a:r>
              <a:rPr lang="pl-PL" sz="1400" dirty="0" smtClean="0"/>
              <a:t>warunków </a:t>
            </a:r>
            <a:r>
              <a:rPr lang="pl-PL" sz="1400" dirty="0"/>
              <a:t>politycznych miasto rozwijało się. Rozbudowywano przemysł. W latach 1840-1848 powstała pierwsza linia kolei warszawsko-wiedeńskiej. W 1864 r. oddano do użytku pierwszy stały most na Wiśle, w 1875 r. pierwszy most kolejowy. Założono pierwszy wodociąg (1851-1855), pierwszą sieć kanalizacyjną (1881-1886). W 1856 r. wprowadzono gaz, a w 1881 zainstalowano pierwszą centralę telefoniczną. W 1882 r. wprowadzono regularną komunikację tramwajową konną, a w 1907 r. - elektryczną</a:t>
            </a:r>
            <a:r>
              <a:rPr lang="pl-PL" sz="1400" dirty="0" smtClean="0"/>
              <a:t>.</a:t>
            </a:r>
          </a:p>
          <a:p>
            <a:r>
              <a:rPr lang="pl-PL" sz="1400" b="1" dirty="0" smtClean="0"/>
              <a:t>W 1915r. </a:t>
            </a:r>
            <a:r>
              <a:rPr lang="pl-PL" sz="1400" dirty="0" smtClean="0"/>
              <a:t>po</a:t>
            </a:r>
            <a:r>
              <a:rPr lang="pl-PL" sz="1400" b="1" dirty="0" smtClean="0"/>
              <a:t> </a:t>
            </a:r>
            <a:r>
              <a:rPr lang="pl-PL" sz="1400" dirty="0" smtClean="0"/>
              <a:t>wybuchu I wojny światowej Warszawa znalazła się pod okupacją niemiecką. W 1918 roku została stolicą odrodzonego państwa polskiego. W 1916 r. opracowano plan regulacji Wielkiej Warszawy. Wytyczono nowe arterie, powstały nowoczesne dzielnice mieszkaniowe, m.in. Żoliborz, Mokotów i Saska Kępa. Akcje porządkowania stolicy, które nabrały szczególnego rozmachu za prezydentury Stefana Starzyńskiego, brutalnie przerwał wybuch II wojny światowej i okupacja niemiecka. Obrona oblężonej Warszawy trwała do 28 września 1939 r. Miasto - jak zwykle w okresie niewoli - stało się głównym ośrodkiem ruchu oporu, ale też centrum konspiracyjnego życia kulturalnego i naukowego. W kwietniu 1943 r. w zamkniętym murami getcie żydowskim wybuchło powstanie, po którym dzielnica żydowska licząca pół miliona ludzi przestała istnieć. 1 sierpnia 1944 roku wybuchło Powstanie Warszawskie, przygotowane przez Armię Krajową. Akt honorowej kapitulacji podpisano 2 października. Po upadku powstania Warszawę skazano na zagładę. Ludność została wypędzona, wywieziona do obozów. Niemcy przystąpili do planowego burzenia miasta. Straty kulturalne, obejmujące spalone biblioteki i zbiory muzealne, bogactwa świątyń i pałaców, wreszcie dobytek ludności, są niemożliwe do oszacowania. Zginęło ok. 650 tys. mieszkańców. Zniszczono 84 proc. zabudowy miasta. Specjalne ekipy hitlerowskie z premedytacją podpalały dom po domu, ulicę po ulicy, a szczególnie cenne budowle, np. Zamek Królewski, wysadzono w powietrze. Miał nie zostać kamień na kamieniu... </a:t>
            </a:r>
            <a:r>
              <a:rPr lang="pl-PL" sz="1400" dirty="0"/>
              <a:t/>
            </a:r>
            <a:br>
              <a:rPr lang="pl-PL" sz="1400" dirty="0"/>
            </a:br>
            <a:endParaRPr lang="pl-PL" sz="1400" dirty="0"/>
          </a:p>
        </p:txBody>
      </p:sp>
    </p:spTree>
    <p:extLst>
      <p:ext uri="{BB962C8B-B14F-4D97-AF65-F5344CB8AC3E}">
        <p14:creationId xmlns:p14="http://schemas.microsoft.com/office/powerpoint/2010/main" val="76998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normAutofit/>
          </a:bodyPr>
          <a:lstStyle/>
          <a:p>
            <a:r>
              <a:rPr lang="pl-PL" sz="3600" dirty="0" smtClean="0">
                <a:solidFill>
                  <a:schemeClr val="bg1"/>
                </a:solidFill>
              </a:rPr>
              <a:t>Notka historyczna – ciąg dalszy</a:t>
            </a:r>
            <a:endParaRPr lang="pl-PL" sz="3600" dirty="0"/>
          </a:p>
        </p:txBody>
      </p:sp>
      <p:sp>
        <p:nvSpPr>
          <p:cNvPr id="3" name="Symbol zastępczy zawartości 2"/>
          <p:cNvSpPr>
            <a:spLocks noGrp="1"/>
          </p:cNvSpPr>
          <p:nvPr>
            <p:ph idx="1"/>
          </p:nvPr>
        </p:nvSpPr>
        <p:spPr>
          <a:xfrm>
            <a:off x="0" y="1000108"/>
            <a:ext cx="9144000" cy="5857892"/>
          </a:xfrm>
        </p:spPr>
        <p:txBody>
          <a:bodyPr>
            <a:noAutofit/>
          </a:bodyPr>
          <a:lstStyle/>
          <a:p>
            <a:r>
              <a:rPr lang="pl-PL" sz="1300" b="1" dirty="0" smtClean="0"/>
              <a:t>Odbudowa Warszawy </a:t>
            </a:r>
            <a:r>
              <a:rPr lang="pl-PL" sz="1300" dirty="0" smtClean="0"/>
              <a:t>rozpoczęła się natychmiast w 1945 roku. Niezależnie od politycznych motywów decyzji w tej kwestii narzuconego w Polsce reżimu, czynnikiem najistotniejszym była postawa samych warszawiaków, którzy z wojennej tułaczki wracali do ruin miasta. Bardzo ważne było też wsparcie odbudowy przez ogół Polaków. Należy też pamiętać, że jej plany opracowane były i realizowane pod kierunkiem wybitnych fachowców. Datę ukończenia odbudowy określić trudno, gdyż pod pewnymi względami jej procesy muszą znajdować kontynuację jeszcze i dziś, a z drugiej strony nader wcześnie podjęto równolegle zadania rozwoju miasta. Orientacyjnie wskazać można datę 1970 - roku osiągnięcia przedwojennej liczby 1,3 mln mieszkańców. Kształt Warszawy wzbudza szereg zastrzeżeń, dotyczący zarówno skutków ingerencji politycznych, jak i dysproporcji rozwojowych powodowanych przez malejącą efektywność ekonomiczną "realnego socjalizmu". Niemniej stolica, która miała być wymazana z mapy Europy, została odrodzona i tętni życiem.</a:t>
            </a:r>
          </a:p>
          <a:p>
            <a:r>
              <a:rPr lang="pl-PL" sz="1300" b="1" dirty="0" smtClean="0"/>
              <a:t>„Historia nadania obecnej Szkole Podstawowej nr 1 w Międzychodzie </a:t>
            </a:r>
            <a:r>
              <a:rPr lang="pl-PL" sz="1300" dirty="0" smtClean="0"/>
              <a:t>jedynego w Polsce</a:t>
            </a:r>
            <a:br>
              <a:rPr lang="pl-PL" sz="1300" dirty="0" smtClean="0"/>
            </a:br>
            <a:r>
              <a:rPr lang="pl-PL" sz="1300" dirty="0" smtClean="0"/>
              <a:t>imienia Miasta Stołecznego Warszawy sięga 1948 r. Po zakończeniu działań wojennych w całej</a:t>
            </a:r>
            <a:br>
              <a:rPr lang="pl-PL" sz="1300" dirty="0" smtClean="0"/>
            </a:br>
            <a:r>
              <a:rPr lang="pl-PL" sz="1300" dirty="0" smtClean="0"/>
              <a:t>Polsce zaczęto organizować zbiórki na rzecz odbudowy Warszawy, która w okresie walk</a:t>
            </a:r>
            <a:br>
              <a:rPr lang="pl-PL" sz="1300" dirty="0" smtClean="0"/>
            </a:br>
            <a:r>
              <a:rPr lang="pl-PL" sz="1300" dirty="0" smtClean="0"/>
              <a:t>została zniszczona przez wojska hitlerowskie. Kwesty miały miejsce również na terenie</a:t>
            </a:r>
            <a:br>
              <a:rPr lang="pl-PL" sz="1300" dirty="0" smtClean="0"/>
            </a:br>
            <a:r>
              <a:rPr lang="pl-PL" sz="1300" dirty="0" smtClean="0"/>
              <a:t>Międzychodu. Pierwsza akcja tego typu odbyła się 12 września 1948 r. Wówczas w zbiórce</a:t>
            </a:r>
            <a:br>
              <a:rPr lang="pl-PL" sz="1300" dirty="0" smtClean="0"/>
            </a:br>
            <a:r>
              <a:rPr lang="pl-PL" sz="1300" dirty="0" smtClean="0"/>
              <a:t>ulicznej wzięło udział całe grono nauczycielskie.</a:t>
            </a:r>
          </a:p>
          <a:p>
            <a:r>
              <a:rPr lang="pl-PL" sz="1300" dirty="0" smtClean="0"/>
              <a:t> Największa mobilizacja sił na rzecz pomocy zniszczonej stolicy miała jednak miejsce cztery lata później. W 1952 r. ówczesny kierownik Walenty Rataj postanowił zaangażować w akcję wszystkich uczniów. Z jego inicjatywy dzieci przeprowadziły na terenie całego miasta zbiórkę złomu, szmat, makulatury, butelek i różnego rodzaju materiałów wtórnych. Aby zapewnić jak najlepszą organizację, postanowiono przydzielić poszczególnym klasom wyznaczone ulice. Uczniowie mieli za zadanie chodzić od domu do domu i prosić mieszkańców o użytkowe odpadki. Naturalnym widokiem w tym czasie stały się tłumy dzieci, które od godzin popołudniowych do zmroku przemierzały międzychodzkie ulice w celu uzyskania surowców. Zdobyte przedmioty pakowane były do wiklinowych koszy i na drewniane wózki, które później transportowano do gmachu przy ul. </a:t>
            </a:r>
            <a:r>
              <a:rPr lang="pl-PL" sz="1300" dirty="0" err="1" smtClean="0"/>
              <a:t>Iczka</a:t>
            </a:r>
            <a:r>
              <a:rPr lang="pl-PL" sz="1300" dirty="0" smtClean="0"/>
              <a:t>. </a:t>
            </a:r>
            <a:r>
              <a:rPr lang="pl-PL" sz="1300" dirty="0"/>
              <a:t/>
            </a:r>
            <a:br>
              <a:rPr lang="pl-PL" sz="1300" dirty="0"/>
            </a:br>
            <a:r>
              <a:rPr lang="pl-PL" sz="1300" dirty="0" smtClean="0"/>
              <a:t>Działania młodzieży szkolnej „napędzała” rywalizacja </a:t>
            </a:r>
            <a:r>
              <a:rPr lang="pl-PL" sz="1300" dirty="0" err="1" smtClean="0"/>
              <a:t>międzyklasowa</a:t>
            </a:r>
            <a:r>
              <a:rPr lang="pl-PL" sz="1300" dirty="0" smtClean="0"/>
              <a:t> o to, który oddział zbierze najwięcej surowców. Po sprzedaży pierwszych materiałów uzyskano 1200 zł, które w dniu urodzin prezydenta Bolesława Bieruta postanowiono oddać do Biura Odbudowy Warszawy. Zapał dzieci jednak nie malał. Zorganizowano kolejną „akcję specjalną”. Ta przyniosła zysk w postaci 3007 zł. Dzięki zaangażowaniu kierownika placówki, nauczycieli i przede wszystkim uczniów, w roku szkolnym 1951/1952 udało się zebrać łączną sumę 4125 zł i 40 gr, co w tamtych czasach było oszałamiającym wynikiem</a:t>
            </a:r>
            <a:r>
              <a:rPr lang="pl-PL" sz="1300" dirty="0" smtClean="0"/>
              <a:t>.”/B. </a:t>
            </a:r>
            <a:r>
              <a:rPr lang="pl-PL" sz="1300" smtClean="0"/>
              <a:t>Cemborowski</a:t>
            </a:r>
            <a:endParaRPr lang="pl-PL"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95536" y="2274354"/>
            <a:ext cx="8229600" cy="682817"/>
          </a:xfrm>
        </p:spPr>
        <p:txBody>
          <a:bodyPr>
            <a:normAutofit/>
          </a:bodyPr>
          <a:lstStyle/>
          <a:p>
            <a:r>
              <a:rPr lang="pl-PL" sz="3600" dirty="0" smtClean="0"/>
              <a:t>Najsłynniejsze warszawskie legendy</a:t>
            </a:r>
            <a:endParaRPr lang="pl-PL" sz="3600" dirty="0"/>
          </a:p>
        </p:txBody>
      </p:sp>
      <p:sp>
        <p:nvSpPr>
          <p:cNvPr id="3" name="Symbol zastępczy zawartości 2"/>
          <p:cNvSpPr>
            <a:spLocks noGrp="1"/>
          </p:cNvSpPr>
          <p:nvPr>
            <p:ph idx="1"/>
          </p:nvPr>
        </p:nvSpPr>
        <p:spPr>
          <a:xfrm>
            <a:off x="467544" y="3140968"/>
            <a:ext cx="8229600" cy="4525963"/>
          </a:xfrm>
        </p:spPr>
        <p:txBody>
          <a:bodyPr/>
          <a:lstStyle/>
          <a:p>
            <a:endParaRPr lang="pl-PL" dirty="0"/>
          </a:p>
        </p:txBody>
      </p:sp>
      <p:pic>
        <p:nvPicPr>
          <p:cNvPr id="1026" name="Picture 2" descr="J:\zabytki warszawskie\Legenda-o-złotej-kacz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28270"/>
            <a:ext cx="3347864" cy="22297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zabytki warszawskie\Legenda-o-kamiennym-niedźwiedziu-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368" y="4665722"/>
            <a:ext cx="3291632" cy="2192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zabytki warszawskie\Legenda-o-Bazyliszk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9535"/>
            <a:ext cx="3409453" cy="22707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zabytki warszawskie\Legenda-o-Warsie-i-Sawi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2881040"/>
            <a:ext cx="3599384" cy="2397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zabytki warszawskie\Legenda-o-warszawskiej-Syren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1"/>
            <a:ext cx="3528392" cy="234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32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500042"/>
          </a:xfrm>
        </p:spPr>
        <p:txBody>
          <a:bodyPr>
            <a:noAutofit/>
          </a:bodyPr>
          <a:lstStyle/>
          <a:p>
            <a:r>
              <a:rPr lang="pl-PL" sz="3600" dirty="0" smtClean="0"/>
              <a:t>Ciekawostki</a:t>
            </a:r>
            <a:endParaRPr lang="pl-PL" sz="3600" dirty="0"/>
          </a:p>
        </p:txBody>
      </p:sp>
      <p:sp>
        <p:nvSpPr>
          <p:cNvPr id="3" name="Symbol zastępczy zawartości 2"/>
          <p:cNvSpPr>
            <a:spLocks noGrp="1"/>
          </p:cNvSpPr>
          <p:nvPr>
            <p:ph idx="1"/>
          </p:nvPr>
        </p:nvSpPr>
        <p:spPr>
          <a:xfrm>
            <a:off x="0" y="428604"/>
            <a:ext cx="9144000" cy="6429396"/>
          </a:xfrm>
        </p:spPr>
        <p:txBody>
          <a:bodyPr>
            <a:noAutofit/>
          </a:bodyPr>
          <a:lstStyle/>
          <a:p>
            <a:pPr>
              <a:buFont typeface="+mj-lt"/>
              <a:buAutoNum type="arabicPeriod"/>
            </a:pPr>
            <a:r>
              <a:rPr lang="pl-PL" sz="1500" dirty="0" smtClean="0">
                <a:solidFill>
                  <a:schemeClr val="bg1"/>
                </a:solidFill>
              </a:rPr>
              <a:t>Liczba </a:t>
            </a:r>
            <a:r>
              <a:rPr lang="pl-PL" sz="1500" dirty="0">
                <a:solidFill>
                  <a:schemeClr val="bg1"/>
                </a:solidFill>
              </a:rPr>
              <a:t>ludności Warszawy wynosi 1 776 </a:t>
            </a:r>
            <a:r>
              <a:rPr lang="pl-PL" sz="1500" dirty="0" smtClean="0">
                <a:solidFill>
                  <a:schemeClr val="bg1"/>
                </a:solidFill>
              </a:rPr>
              <a:t>000 (stan </a:t>
            </a:r>
            <a:r>
              <a:rPr lang="pl-PL" sz="1500" dirty="0">
                <a:solidFill>
                  <a:schemeClr val="bg1"/>
                </a:solidFill>
              </a:rPr>
              <a:t>na </a:t>
            </a:r>
            <a:r>
              <a:rPr lang="pl-PL" sz="1500" dirty="0" smtClean="0">
                <a:solidFill>
                  <a:schemeClr val="bg1"/>
                </a:solidFill>
              </a:rPr>
              <a:t>2019r.), aż </a:t>
            </a:r>
            <a:r>
              <a:rPr lang="pl-PL" sz="1500" dirty="0">
                <a:solidFill>
                  <a:schemeClr val="bg1"/>
                </a:solidFill>
              </a:rPr>
              <a:t>200 tysięcy mieszkańców to studenci.</a:t>
            </a:r>
          </a:p>
          <a:p>
            <a:pPr>
              <a:buFont typeface="+mj-lt"/>
              <a:buAutoNum type="arabicPeriod"/>
            </a:pPr>
            <a:r>
              <a:rPr lang="pl-PL" sz="1500" dirty="0" smtClean="0">
                <a:solidFill>
                  <a:schemeClr val="bg1"/>
                </a:solidFill>
              </a:rPr>
              <a:t>Warszawa </a:t>
            </a:r>
            <a:r>
              <a:rPr lang="pl-PL" sz="1500" dirty="0">
                <a:solidFill>
                  <a:schemeClr val="bg1"/>
                </a:solidFill>
              </a:rPr>
              <a:t>znajduje się na 7 miejscu największych stolic Unii Europejskiej.</a:t>
            </a:r>
          </a:p>
          <a:p>
            <a:pPr>
              <a:buFont typeface="+mj-lt"/>
              <a:buAutoNum type="arabicPeriod"/>
            </a:pPr>
            <a:r>
              <a:rPr lang="pl-PL" sz="1500" dirty="0" smtClean="0">
                <a:solidFill>
                  <a:schemeClr val="bg1"/>
                </a:solidFill>
              </a:rPr>
              <a:t>Miasto </a:t>
            </a:r>
            <a:r>
              <a:rPr lang="pl-PL" sz="1500" dirty="0">
                <a:solidFill>
                  <a:schemeClr val="bg1"/>
                </a:solidFill>
              </a:rPr>
              <a:t>Warszawa zajmuje powierzchnię 517 kilometrów </a:t>
            </a:r>
            <a:r>
              <a:rPr lang="pl-PL" sz="1500" dirty="0" smtClean="0">
                <a:solidFill>
                  <a:schemeClr val="bg1"/>
                </a:solidFill>
              </a:rPr>
              <a:t>kwadratowych.</a:t>
            </a:r>
          </a:p>
          <a:p>
            <a:pPr>
              <a:buFont typeface="+mj-lt"/>
              <a:buAutoNum type="arabicPeriod"/>
            </a:pPr>
            <a:r>
              <a:rPr lang="pl-PL" sz="1500" dirty="0" smtClean="0">
                <a:solidFill>
                  <a:schemeClr val="bg1"/>
                </a:solidFill>
              </a:rPr>
              <a:t>Historyczne</a:t>
            </a:r>
            <a:r>
              <a:rPr lang="pl-PL" sz="1500" dirty="0">
                <a:solidFill>
                  <a:schemeClr val="bg1"/>
                </a:solidFill>
              </a:rPr>
              <a:t> Stare Miasto w Warszawie zostało wpisane na Listę Światowego Dziedzictwa UNESCO.</a:t>
            </a:r>
          </a:p>
          <a:p>
            <a:pPr>
              <a:buFont typeface="+mj-lt"/>
              <a:buAutoNum type="arabicPeriod"/>
            </a:pPr>
            <a:r>
              <a:rPr lang="pl-PL" sz="1500" dirty="0" smtClean="0">
                <a:solidFill>
                  <a:schemeClr val="bg1"/>
                </a:solidFill>
              </a:rPr>
              <a:t>Warszawę </a:t>
            </a:r>
            <a:r>
              <a:rPr lang="pl-PL" sz="1500" dirty="0">
                <a:solidFill>
                  <a:schemeClr val="bg1"/>
                </a:solidFill>
              </a:rPr>
              <a:t>odwiedza ponad 8 mln turystów rocznie.</a:t>
            </a:r>
          </a:p>
          <a:p>
            <a:pPr>
              <a:buFont typeface="+mj-lt"/>
              <a:buAutoNum type="arabicPeriod"/>
            </a:pPr>
            <a:r>
              <a:rPr lang="pl-PL" sz="1500" dirty="0" smtClean="0">
                <a:solidFill>
                  <a:schemeClr val="bg1"/>
                </a:solidFill>
              </a:rPr>
              <a:t>Zaprojektowany przez </a:t>
            </a:r>
            <a:r>
              <a:rPr lang="pl-PL" sz="1500" dirty="0">
                <a:solidFill>
                  <a:schemeClr val="bg1"/>
                </a:solidFill>
              </a:rPr>
              <a:t>architekta Jakuba Szczęsnego Dom </a:t>
            </a:r>
            <a:r>
              <a:rPr lang="pl-PL" sz="1500" dirty="0" err="1">
                <a:solidFill>
                  <a:schemeClr val="bg1"/>
                </a:solidFill>
              </a:rPr>
              <a:t>Kereta</a:t>
            </a:r>
            <a:r>
              <a:rPr lang="pl-PL" sz="1500" dirty="0">
                <a:solidFill>
                  <a:schemeClr val="bg1"/>
                </a:solidFill>
              </a:rPr>
              <a:t> w Warszawie jest </a:t>
            </a:r>
            <a:r>
              <a:rPr lang="pl-PL" sz="1500" dirty="0" smtClean="0">
                <a:solidFill>
                  <a:schemeClr val="bg1"/>
                </a:solidFill>
              </a:rPr>
              <a:t>najwęższym na świecie</a:t>
            </a:r>
            <a:endParaRPr lang="pl-PL" sz="1500" dirty="0">
              <a:solidFill>
                <a:schemeClr val="bg1"/>
              </a:solidFill>
            </a:endParaRPr>
          </a:p>
          <a:p>
            <a:pPr>
              <a:buFont typeface="+mj-lt"/>
              <a:buAutoNum type="arabicPeriod"/>
            </a:pPr>
            <a:r>
              <a:rPr lang="pl-PL" sz="1500" dirty="0" smtClean="0">
                <a:solidFill>
                  <a:schemeClr val="bg1"/>
                </a:solidFill>
              </a:rPr>
              <a:t>Dokładne </a:t>
            </a:r>
            <a:r>
              <a:rPr lang="pl-PL" sz="1500" dirty="0">
                <a:solidFill>
                  <a:schemeClr val="bg1"/>
                </a:solidFill>
              </a:rPr>
              <a:t>pochodzenie nazwy jest niepewne i nie zostało do końca ustalone. Pierwotnie Warszawa była nazwą </a:t>
            </a:r>
            <a:r>
              <a:rPr lang="pl-PL" sz="1500" dirty="0" smtClean="0">
                <a:solidFill>
                  <a:schemeClr val="bg1"/>
                </a:solidFill>
              </a:rPr>
              <a:t>małej osady </a:t>
            </a:r>
            <a:r>
              <a:rPr lang="pl-PL" sz="1500" dirty="0">
                <a:solidFill>
                  <a:schemeClr val="bg1"/>
                </a:solidFill>
              </a:rPr>
              <a:t>rybackiej położonej nad brzegiem Wisły. Jedna z teorii głosi, że Warszawa oznacza “należący do </a:t>
            </a:r>
            <a:r>
              <a:rPr lang="pl-PL" sz="1500" dirty="0" err="1">
                <a:solidFill>
                  <a:schemeClr val="bg1"/>
                </a:solidFill>
              </a:rPr>
              <a:t>Warsza</a:t>
            </a:r>
            <a:r>
              <a:rPr lang="pl-PL" sz="1500" dirty="0">
                <a:solidFill>
                  <a:schemeClr val="bg1"/>
                </a:solidFill>
              </a:rPr>
              <a:t>”, przy czym </a:t>
            </a:r>
            <a:r>
              <a:rPr lang="pl-PL" sz="1500" dirty="0" err="1">
                <a:solidFill>
                  <a:schemeClr val="bg1"/>
                </a:solidFill>
              </a:rPr>
              <a:t>Warsz</a:t>
            </a:r>
            <a:r>
              <a:rPr lang="pl-PL" sz="1500" dirty="0">
                <a:solidFill>
                  <a:schemeClr val="bg1"/>
                </a:solidFill>
              </a:rPr>
              <a:t> jest skróconą formą staropolskiego imienia męskiego </a:t>
            </a:r>
            <a:r>
              <a:rPr lang="pl-PL" sz="1500" dirty="0" smtClean="0">
                <a:solidFill>
                  <a:schemeClr val="bg1"/>
                </a:solidFill>
              </a:rPr>
              <a:t>Warcisław.</a:t>
            </a:r>
            <a:endParaRPr lang="pl-PL" sz="1500" dirty="0">
              <a:solidFill>
                <a:schemeClr val="bg1"/>
              </a:solidFill>
            </a:endParaRPr>
          </a:p>
          <a:p>
            <a:pPr>
              <a:buFont typeface="+mj-lt"/>
              <a:buAutoNum type="arabicPeriod"/>
            </a:pPr>
            <a:r>
              <a:rPr lang="pl-PL" sz="1500" dirty="0" smtClean="0">
                <a:solidFill>
                  <a:schemeClr val="bg1"/>
                </a:solidFill>
              </a:rPr>
              <a:t>Jedną </a:t>
            </a:r>
            <a:r>
              <a:rPr lang="pl-PL" sz="1500" dirty="0">
                <a:solidFill>
                  <a:schemeClr val="bg1"/>
                </a:solidFill>
              </a:rPr>
              <a:t>z najbardziej znanych osób urodzonych w Warszawie była Maria Skłodowska-Curie, która osiągnęła międzynarodowe uznanie za swoje badania nad radioaktywnością i była pierwszą kobietą, która otrzymała Nagrodę Nobla.</a:t>
            </a:r>
          </a:p>
          <a:p>
            <a:pPr>
              <a:buFont typeface="+mj-lt"/>
              <a:buAutoNum type="arabicPeriod"/>
            </a:pPr>
            <a:r>
              <a:rPr lang="pl-PL" sz="1500" dirty="0" smtClean="0">
                <a:solidFill>
                  <a:schemeClr val="bg1"/>
                </a:solidFill>
              </a:rPr>
              <a:t>Pierwszy </a:t>
            </a:r>
            <a:r>
              <a:rPr lang="pl-PL" sz="1500" dirty="0">
                <a:solidFill>
                  <a:schemeClr val="bg1"/>
                </a:solidFill>
              </a:rPr>
              <a:t>odcinek Metra Warszawskiego został otwarty w 1995 roku, początkowo z 11 stacjami.</a:t>
            </a:r>
          </a:p>
          <a:p>
            <a:pPr>
              <a:buFont typeface="+mj-lt"/>
              <a:buAutoNum type="arabicPeriod"/>
            </a:pPr>
            <a:r>
              <a:rPr lang="pl-PL" sz="1500" dirty="0" smtClean="0">
                <a:solidFill>
                  <a:schemeClr val="bg1"/>
                </a:solidFill>
              </a:rPr>
              <a:t>Warszawa </a:t>
            </a:r>
            <a:r>
              <a:rPr lang="pl-PL" sz="1500" dirty="0">
                <a:solidFill>
                  <a:schemeClr val="bg1"/>
                </a:solidFill>
              </a:rPr>
              <a:t>jest jedynym miastem w UE, w którym znajduje się rezerwat przyrody Jeziorko Czernikowskie, położony w centrum miasta.</a:t>
            </a:r>
          </a:p>
          <a:p>
            <a:pPr>
              <a:buFont typeface="+mj-lt"/>
              <a:buAutoNum type="arabicPeriod"/>
            </a:pPr>
            <a:r>
              <a:rPr lang="pl-PL" sz="1500" dirty="0" smtClean="0">
                <a:solidFill>
                  <a:schemeClr val="bg1"/>
                </a:solidFill>
              </a:rPr>
              <a:t>Zamek </a:t>
            </a:r>
            <a:r>
              <a:rPr lang="pl-PL" sz="1500" dirty="0">
                <a:solidFill>
                  <a:schemeClr val="bg1"/>
                </a:solidFill>
              </a:rPr>
              <a:t>Królewski w Warszawie jest rezydencją zamkową, która przez wieki służyła jako oficjalna rezydencja polskich monarchów.</a:t>
            </a:r>
          </a:p>
          <a:p>
            <a:pPr>
              <a:buFont typeface="+mj-lt"/>
              <a:buAutoNum type="arabicPeriod"/>
            </a:pPr>
            <a:r>
              <a:rPr lang="pl-PL" sz="1500" dirty="0" smtClean="0">
                <a:solidFill>
                  <a:schemeClr val="bg1"/>
                </a:solidFill>
              </a:rPr>
              <a:t>Warszawskie Łazienk</a:t>
            </a:r>
            <a:r>
              <a:rPr lang="pl-PL" sz="1500" dirty="0">
                <a:solidFill>
                  <a:schemeClr val="bg1"/>
                </a:solidFill>
              </a:rPr>
              <a:t>i</a:t>
            </a:r>
            <a:r>
              <a:rPr lang="pl-PL" sz="1500" dirty="0" smtClean="0">
                <a:solidFill>
                  <a:schemeClr val="bg1"/>
                </a:solidFill>
              </a:rPr>
              <a:t> </a:t>
            </a:r>
            <a:r>
              <a:rPr lang="pl-PL" sz="1500" dirty="0">
                <a:solidFill>
                  <a:schemeClr val="bg1"/>
                </a:solidFill>
              </a:rPr>
              <a:t>są jednym z największych zespołów pałacowo-parkowych w Europie.</a:t>
            </a:r>
          </a:p>
          <a:p>
            <a:pPr>
              <a:buFont typeface="+mj-lt"/>
              <a:buAutoNum type="arabicPeriod"/>
            </a:pPr>
            <a:r>
              <a:rPr lang="pl-PL" sz="1500" dirty="0" smtClean="0">
                <a:solidFill>
                  <a:schemeClr val="bg1"/>
                </a:solidFill>
              </a:rPr>
              <a:t>Warszawa </a:t>
            </a:r>
            <a:r>
              <a:rPr lang="pl-PL" sz="1500" dirty="0">
                <a:solidFill>
                  <a:schemeClr val="bg1"/>
                </a:solidFill>
              </a:rPr>
              <a:t>zyskała nowy tytuł Miasta Feniksa ze względu na całkowitą odbudowę po wojnie, która pozostawiła 85% budynków w </a:t>
            </a:r>
            <a:r>
              <a:rPr lang="pl-PL" sz="1500" dirty="0" smtClean="0">
                <a:solidFill>
                  <a:schemeClr val="bg1"/>
                </a:solidFill>
              </a:rPr>
              <a:t>ruinach.</a:t>
            </a:r>
          </a:p>
          <a:p>
            <a:pPr>
              <a:buFont typeface="+mj-lt"/>
              <a:buAutoNum type="arabicPeriod"/>
            </a:pPr>
            <a:r>
              <a:rPr lang="pl-PL" sz="1500" dirty="0" smtClean="0">
                <a:solidFill>
                  <a:schemeClr val="bg1"/>
                </a:solidFill>
              </a:rPr>
              <a:t>Warszawa </a:t>
            </a:r>
            <a:r>
              <a:rPr lang="pl-PL" sz="1500" dirty="0">
                <a:solidFill>
                  <a:schemeClr val="bg1"/>
                </a:solidFill>
              </a:rPr>
              <a:t>nazywana jest również stolicą słodyczy, ponieważ to właśnie tutaj swoją działalność rozpoczęła najbardziej rozpoznawalna w kraju firma produkująca słodycze – E. Wedel.</a:t>
            </a:r>
          </a:p>
          <a:p>
            <a:pPr>
              <a:buFont typeface="+mj-lt"/>
              <a:buAutoNum type="arabicPeriod"/>
            </a:pPr>
            <a:r>
              <a:rPr lang="pl-PL" sz="1500" dirty="0" smtClean="0">
                <a:solidFill>
                  <a:schemeClr val="bg1"/>
                </a:solidFill>
              </a:rPr>
              <a:t>Położone </a:t>
            </a:r>
            <a:r>
              <a:rPr lang="pl-PL" sz="1500" dirty="0">
                <a:solidFill>
                  <a:schemeClr val="bg1"/>
                </a:solidFill>
              </a:rPr>
              <a:t>w Warszawie międzynarodowe lotnisko im. Fryderyka Chopina jest największym lotniskiem w Polsce pod względem pasażerów. W 2020 obsłużyło 5 473 000 pasażerów.</a:t>
            </a:r>
          </a:p>
          <a:p>
            <a:pPr>
              <a:buFont typeface="+mj-lt"/>
              <a:buAutoNum type="arabicPeriod"/>
            </a:pPr>
            <a:r>
              <a:rPr lang="pl-PL" sz="1500" dirty="0" smtClean="0">
                <a:solidFill>
                  <a:schemeClr val="bg1"/>
                </a:solidFill>
              </a:rPr>
              <a:t>Warszawa </a:t>
            </a:r>
            <a:r>
              <a:rPr lang="pl-PL" sz="1500" dirty="0">
                <a:solidFill>
                  <a:schemeClr val="bg1"/>
                </a:solidFill>
              </a:rPr>
              <a:t>może poszczycić się otwarciem pierwszej na świecie oficjalnej biblioteki w 1747 r.</a:t>
            </a:r>
          </a:p>
          <a:p>
            <a:endParaRPr lang="pl-PL" sz="1500" dirty="0">
              <a:solidFill>
                <a:schemeClr val="bg1"/>
              </a:solidFill>
            </a:endParaRPr>
          </a:p>
        </p:txBody>
      </p:sp>
    </p:spTree>
    <p:extLst>
      <p:ext uri="{BB962C8B-B14F-4D97-AF65-F5344CB8AC3E}">
        <p14:creationId xmlns:p14="http://schemas.microsoft.com/office/powerpoint/2010/main" val="219511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9491" y="25256"/>
            <a:ext cx="8229600" cy="1143000"/>
          </a:xfrm>
        </p:spPr>
        <p:txBody>
          <a:bodyPr/>
          <a:lstStyle/>
          <a:p>
            <a:r>
              <a:rPr lang="pl-PL" sz="3600" dirty="0" smtClean="0"/>
              <a:t>Zabytki i nie tylko…</a:t>
            </a:r>
            <a:r>
              <a:rPr lang="pl-PL" dirty="0" smtClean="0"/>
              <a:t> </a:t>
            </a:r>
            <a:endParaRPr lang="pl-PL"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13" y="11545"/>
            <a:ext cx="2251332" cy="1686326"/>
          </a:xfr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5133"/>
            <a:ext cx="2411760" cy="1806492"/>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3393" y="994856"/>
            <a:ext cx="2402623" cy="1349969"/>
          </a:xfrm>
          <a:prstGeom prst="rect">
            <a:avLst/>
          </a:prstGeom>
        </p:spPr>
      </p:pic>
      <p:pic>
        <p:nvPicPr>
          <p:cNvPr id="7" name="Obraz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32" y="1734083"/>
            <a:ext cx="2267097" cy="1604799"/>
          </a:xfrm>
          <a:prstGeom prst="rect">
            <a:avLst/>
          </a:prstGeom>
        </p:spPr>
      </p:pic>
      <p:pic>
        <p:nvPicPr>
          <p:cNvPr id="8" name="Obraz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57" y="1826063"/>
            <a:ext cx="2411760" cy="1604917"/>
          </a:xfrm>
          <a:prstGeom prst="rect">
            <a:avLst/>
          </a:prstGeom>
        </p:spPr>
      </p:pic>
      <p:pic>
        <p:nvPicPr>
          <p:cNvPr id="9" name="Obraz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2249" y="972142"/>
            <a:ext cx="1862924" cy="1395395"/>
          </a:xfrm>
          <a:prstGeom prst="rect">
            <a:avLst/>
          </a:prstGeom>
        </p:spPr>
      </p:pic>
      <p:pic>
        <p:nvPicPr>
          <p:cNvPr id="10" name="Obraz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349697"/>
            <a:ext cx="2500298" cy="1539458"/>
          </a:xfrm>
          <a:prstGeom prst="rect">
            <a:avLst/>
          </a:prstGeom>
        </p:spPr>
      </p:pic>
      <p:pic>
        <p:nvPicPr>
          <p:cNvPr id="11" name="Obraz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5816" y="2367537"/>
            <a:ext cx="3495675" cy="1304925"/>
          </a:xfrm>
          <a:prstGeom prst="rect">
            <a:avLst/>
          </a:prstGeom>
        </p:spPr>
      </p:pic>
      <p:pic>
        <p:nvPicPr>
          <p:cNvPr id="12" name="Obraz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26799" y="3430980"/>
            <a:ext cx="2417199" cy="1611466"/>
          </a:xfrm>
          <a:prstGeom prst="rect">
            <a:avLst/>
          </a:prstGeom>
        </p:spPr>
      </p:pic>
      <p:pic>
        <p:nvPicPr>
          <p:cNvPr id="13" name="Obraz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52842" y="5070084"/>
            <a:ext cx="2681874" cy="1787916"/>
          </a:xfrm>
          <a:prstGeom prst="rect">
            <a:avLst/>
          </a:prstGeom>
        </p:spPr>
      </p:pic>
      <p:pic>
        <p:nvPicPr>
          <p:cNvPr id="14" name="Obraz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0" y="3571876"/>
            <a:ext cx="2215251" cy="1476834"/>
          </a:xfrm>
          <a:prstGeom prst="rect">
            <a:avLst/>
          </a:prstGeom>
        </p:spPr>
      </p:pic>
      <p:pic>
        <p:nvPicPr>
          <p:cNvPr id="3" name="Obraz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4908868"/>
            <a:ext cx="2923698" cy="1949132"/>
          </a:xfrm>
          <a:prstGeom prst="rect">
            <a:avLst/>
          </a:prstGeom>
        </p:spPr>
      </p:pic>
      <p:pic>
        <p:nvPicPr>
          <p:cNvPr id="15" name="Obraz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00298" y="3571876"/>
            <a:ext cx="2153177" cy="1612805"/>
          </a:xfrm>
          <a:prstGeom prst="rect">
            <a:avLst/>
          </a:prstGeom>
        </p:spPr>
      </p:pic>
      <p:sp>
        <p:nvSpPr>
          <p:cNvPr id="16" name="Prostokąt 15"/>
          <p:cNvSpPr/>
          <p:nvPr/>
        </p:nvSpPr>
        <p:spPr>
          <a:xfrm>
            <a:off x="285720" y="1357298"/>
            <a:ext cx="1500198"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Barbakan</a:t>
            </a:r>
            <a:endParaRPr lang="pl-PL" b="1" dirty="0"/>
          </a:p>
        </p:txBody>
      </p:sp>
      <p:sp>
        <p:nvSpPr>
          <p:cNvPr id="17" name="Prostokąt 16"/>
          <p:cNvSpPr/>
          <p:nvPr/>
        </p:nvSpPr>
        <p:spPr>
          <a:xfrm>
            <a:off x="0" y="2714620"/>
            <a:ext cx="24288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Pomnik Małego Powstańca</a:t>
            </a:r>
            <a:endParaRPr lang="pl-PL" sz="1600" dirty="0"/>
          </a:p>
        </p:txBody>
      </p:sp>
      <p:sp>
        <p:nvSpPr>
          <p:cNvPr id="18" name="Prostokąt 17"/>
          <p:cNvSpPr/>
          <p:nvPr/>
        </p:nvSpPr>
        <p:spPr>
          <a:xfrm>
            <a:off x="0" y="4500570"/>
            <a:ext cx="25002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Syrena na Starym Mieście</a:t>
            </a:r>
            <a:endParaRPr lang="pl-PL" sz="1600" dirty="0"/>
          </a:p>
        </p:txBody>
      </p:sp>
      <p:sp>
        <p:nvSpPr>
          <p:cNvPr id="19" name="Prostokąt 18"/>
          <p:cNvSpPr/>
          <p:nvPr/>
        </p:nvSpPr>
        <p:spPr>
          <a:xfrm>
            <a:off x="0" y="6429396"/>
            <a:ext cx="2857488"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Cmentarz Powązkowski</a:t>
            </a:r>
            <a:endParaRPr lang="pl-PL" dirty="0"/>
          </a:p>
        </p:txBody>
      </p:sp>
      <p:sp>
        <p:nvSpPr>
          <p:cNvPr id="20" name="Prostokąt 19"/>
          <p:cNvSpPr/>
          <p:nvPr/>
        </p:nvSpPr>
        <p:spPr>
          <a:xfrm>
            <a:off x="2357422" y="2071678"/>
            <a:ext cx="228601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Kolumna Zygmunta</a:t>
            </a:r>
            <a:endParaRPr lang="pl-PL" dirty="0"/>
          </a:p>
        </p:txBody>
      </p:sp>
      <p:sp>
        <p:nvSpPr>
          <p:cNvPr id="21" name="Prostokąt 20"/>
          <p:cNvSpPr/>
          <p:nvPr/>
        </p:nvSpPr>
        <p:spPr>
          <a:xfrm>
            <a:off x="4714876" y="2071678"/>
            <a:ext cx="200026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Łazienki Królewskie</a:t>
            </a:r>
            <a:endParaRPr lang="pl-PL" dirty="0"/>
          </a:p>
        </p:txBody>
      </p:sp>
      <p:sp>
        <p:nvSpPr>
          <p:cNvPr id="22" name="Prostokąt 21"/>
          <p:cNvSpPr/>
          <p:nvPr/>
        </p:nvSpPr>
        <p:spPr>
          <a:xfrm>
            <a:off x="3000364" y="3357562"/>
            <a:ext cx="335758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Pałac w Wilanowie</a:t>
            </a:r>
            <a:endParaRPr lang="pl-PL" dirty="0"/>
          </a:p>
        </p:txBody>
      </p:sp>
      <p:sp>
        <p:nvSpPr>
          <p:cNvPr id="23" name="Prostokąt 22"/>
          <p:cNvSpPr/>
          <p:nvPr/>
        </p:nvSpPr>
        <p:spPr>
          <a:xfrm>
            <a:off x="4500562" y="4714884"/>
            <a:ext cx="221457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Plac Grzybowski</a:t>
            </a:r>
            <a:endParaRPr lang="pl-PL" dirty="0"/>
          </a:p>
        </p:txBody>
      </p:sp>
      <p:sp>
        <p:nvSpPr>
          <p:cNvPr id="24" name="Prostokąt 23"/>
          <p:cNvSpPr/>
          <p:nvPr/>
        </p:nvSpPr>
        <p:spPr>
          <a:xfrm>
            <a:off x="2571736" y="4714884"/>
            <a:ext cx="2071702"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Zamek Królewski</a:t>
            </a:r>
            <a:endParaRPr lang="pl-PL" dirty="0"/>
          </a:p>
        </p:txBody>
      </p:sp>
      <p:sp>
        <p:nvSpPr>
          <p:cNvPr id="25" name="Prostokąt 24"/>
          <p:cNvSpPr/>
          <p:nvPr/>
        </p:nvSpPr>
        <p:spPr>
          <a:xfrm>
            <a:off x="6643702" y="1357298"/>
            <a:ext cx="25002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Grób Nieznanego Żołnierza</a:t>
            </a:r>
            <a:endParaRPr lang="pl-PL" sz="1600" dirty="0"/>
          </a:p>
        </p:txBody>
      </p:sp>
      <p:sp>
        <p:nvSpPr>
          <p:cNvPr id="26" name="Prostokąt 25"/>
          <p:cNvSpPr/>
          <p:nvPr/>
        </p:nvSpPr>
        <p:spPr>
          <a:xfrm>
            <a:off x="6786578" y="3071810"/>
            <a:ext cx="235742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Pałac Kultury</a:t>
            </a:r>
            <a:endParaRPr lang="pl-PL" dirty="0"/>
          </a:p>
        </p:txBody>
      </p:sp>
      <p:sp>
        <p:nvSpPr>
          <p:cNvPr id="27" name="Prostokąt 26"/>
          <p:cNvSpPr/>
          <p:nvPr/>
        </p:nvSpPr>
        <p:spPr>
          <a:xfrm>
            <a:off x="6786578" y="4786322"/>
            <a:ext cx="235742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Pałac Prezydencki</a:t>
            </a:r>
            <a:endParaRPr lang="pl-PL" dirty="0"/>
          </a:p>
        </p:txBody>
      </p:sp>
      <p:sp>
        <p:nvSpPr>
          <p:cNvPr id="28" name="Prostokąt 27"/>
          <p:cNvSpPr/>
          <p:nvPr/>
        </p:nvSpPr>
        <p:spPr>
          <a:xfrm>
            <a:off x="6500826" y="6500834"/>
            <a:ext cx="2643174" cy="35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Syrena na </a:t>
            </a:r>
            <a:r>
              <a:rPr lang="pl-PL" dirty="0" err="1" smtClean="0"/>
              <a:t>Powiślu</a:t>
            </a:r>
            <a:endParaRPr lang="pl-PL" dirty="0"/>
          </a:p>
        </p:txBody>
      </p:sp>
      <p:pic>
        <p:nvPicPr>
          <p:cNvPr id="29" name="Obraz 28" descr="pomnik chopina.jpg"/>
          <p:cNvPicPr>
            <a:picLocks noChangeAspect="1"/>
          </p:cNvPicPr>
          <p:nvPr/>
        </p:nvPicPr>
        <p:blipFill>
          <a:blip r:embed="rId16"/>
          <a:stretch>
            <a:fillRect/>
          </a:stretch>
        </p:blipFill>
        <p:spPr>
          <a:xfrm>
            <a:off x="3428992" y="5146605"/>
            <a:ext cx="2571768" cy="1711395"/>
          </a:xfrm>
          <a:prstGeom prst="rect">
            <a:avLst/>
          </a:prstGeom>
        </p:spPr>
      </p:pic>
      <p:sp>
        <p:nvSpPr>
          <p:cNvPr id="30" name="Prostokąt 29"/>
          <p:cNvSpPr/>
          <p:nvPr/>
        </p:nvSpPr>
        <p:spPr>
          <a:xfrm>
            <a:off x="3286116" y="6500834"/>
            <a:ext cx="2786082" cy="35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Pomnik  Fryderyka Chopina</a:t>
            </a:r>
            <a:endParaRPr lang="pl-PL" dirty="0"/>
          </a:p>
        </p:txBody>
      </p:sp>
    </p:spTree>
    <p:extLst>
      <p:ext uri="{BB962C8B-B14F-4D97-AF65-F5344CB8AC3E}">
        <p14:creationId xmlns:p14="http://schemas.microsoft.com/office/powerpoint/2010/main" val="86696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Warszawa w piosenkach…</a:t>
            </a:r>
            <a:endParaRPr lang="pl-PL" dirty="0"/>
          </a:p>
        </p:txBody>
      </p:sp>
      <p:sp>
        <p:nvSpPr>
          <p:cNvPr id="3" name="Symbol zastępczy zawartości 2"/>
          <p:cNvSpPr>
            <a:spLocks noGrp="1"/>
          </p:cNvSpPr>
          <p:nvPr>
            <p:ph idx="1"/>
          </p:nvPr>
        </p:nvSpPr>
        <p:spPr/>
        <p:txBody>
          <a:bodyPr>
            <a:normAutofit fontScale="70000" lnSpcReduction="20000"/>
          </a:bodyPr>
          <a:lstStyle/>
          <a:p>
            <a:pPr marL="0" indent="0">
              <a:buNone/>
            </a:pPr>
            <a:r>
              <a:rPr lang="pl-PL" sz="4000" b="1" dirty="0"/>
              <a:t>…</a:t>
            </a:r>
            <a:r>
              <a:rPr lang="pl-PL" sz="4000" b="1" dirty="0" smtClean="0"/>
              <a:t>dawniej</a:t>
            </a:r>
            <a:endParaRPr lang="pl-PL" sz="4000" b="1" dirty="0" smtClean="0">
              <a:hlinkClick r:id="rId3"/>
            </a:endParaRPr>
          </a:p>
          <a:p>
            <a:r>
              <a:rPr lang="pl-PL" b="1" dirty="0" smtClean="0"/>
              <a:t>Czesław Niemen - Sen o Warszawie</a:t>
            </a:r>
          </a:p>
          <a:p>
            <a:r>
              <a:rPr lang="pl-PL" b="1" dirty="0" smtClean="0"/>
              <a:t>Mieczysław Fogg - Piosenka o mojej Warszawie</a:t>
            </a:r>
          </a:p>
          <a:p>
            <a:r>
              <a:rPr lang="pl-PL" b="1" dirty="0" smtClean="0"/>
              <a:t>Irena Santor - Na prawo most, na lewo most</a:t>
            </a:r>
          </a:p>
          <a:p>
            <a:r>
              <a:rPr lang="pl-PL" b="1" dirty="0" smtClean="0"/>
              <a:t>Adolf Dymsza - Warszawa da się lubić</a:t>
            </a:r>
          </a:p>
          <a:p>
            <a:r>
              <a:rPr lang="pl-PL" b="1" dirty="0" smtClean="0"/>
              <a:t>Stanisław Grzesiuk - Nie masz cwaniaka nad warszawiaka</a:t>
            </a:r>
          </a:p>
          <a:p>
            <a:pPr marL="0" indent="0">
              <a:buNone/>
            </a:pPr>
            <a:r>
              <a:rPr lang="pl-PL" sz="4000" b="1" dirty="0" smtClean="0"/>
              <a:t>…dziś</a:t>
            </a:r>
          </a:p>
          <a:p>
            <a:r>
              <a:rPr lang="pl-PL" b="1" dirty="0" err="1" smtClean="0"/>
              <a:t>T.Love</a:t>
            </a:r>
            <a:r>
              <a:rPr lang="pl-PL" b="1" dirty="0" smtClean="0"/>
              <a:t> - Warszawa</a:t>
            </a:r>
          </a:p>
          <a:p>
            <a:r>
              <a:rPr lang="pl-PL" b="1" dirty="0" smtClean="0"/>
              <a:t>Lady </a:t>
            </a:r>
            <a:r>
              <a:rPr lang="pl-PL" b="1" dirty="0" err="1" smtClean="0"/>
              <a:t>Pank</a:t>
            </a:r>
            <a:r>
              <a:rPr lang="pl-PL" b="1" dirty="0" smtClean="0"/>
              <a:t> - Stacja Warszawa</a:t>
            </a:r>
          </a:p>
          <a:p>
            <a:r>
              <a:rPr lang="pl-PL" b="1" dirty="0" smtClean="0"/>
              <a:t>Sorry </a:t>
            </a:r>
            <a:r>
              <a:rPr lang="pl-PL" b="1" dirty="0" err="1" smtClean="0"/>
              <a:t>Boys</a:t>
            </a:r>
            <a:r>
              <a:rPr lang="pl-PL" b="1" dirty="0" smtClean="0"/>
              <a:t> – Warszawa Czeka</a:t>
            </a:r>
          </a:p>
          <a:p>
            <a:r>
              <a:rPr lang="pl-PL" b="1" dirty="0" smtClean="0"/>
              <a:t>Sidney Polak </a:t>
            </a:r>
            <a:r>
              <a:rPr lang="pl-PL" b="1" dirty="0" err="1" smtClean="0"/>
              <a:t>feat</a:t>
            </a:r>
            <a:r>
              <a:rPr lang="pl-PL" b="1" dirty="0" smtClean="0"/>
              <a:t>. </a:t>
            </a:r>
            <a:r>
              <a:rPr lang="pl-PL" b="1" dirty="0" err="1" smtClean="0"/>
              <a:t>Pezet</a:t>
            </a:r>
            <a:r>
              <a:rPr lang="pl-PL" b="1" dirty="0" smtClean="0"/>
              <a:t> - Radio Warszawa</a:t>
            </a:r>
            <a:endParaRPr lang="pl-PL" dirty="0" smtClean="0"/>
          </a:p>
          <a:p>
            <a:r>
              <a:rPr lang="pl-PL" b="1" dirty="0" err="1" smtClean="0"/>
              <a:t>Vavamuffin</a:t>
            </a:r>
            <a:r>
              <a:rPr lang="pl-PL" b="1" dirty="0" smtClean="0"/>
              <a:t> - </a:t>
            </a:r>
            <a:r>
              <a:rPr lang="pl-PL" b="1" dirty="0" err="1" smtClean="0"/>
              <a:t>Vava</a:t>
            </a:r>
            <a:r>
              <a:rPr lang="pl-PL" b="1" dirty="0" smtClean="0"/>
              <a:t> To</a:t>
            </a:r>
          </a:p>
          <a:p>
            <a:pPr>
              <a:buNone/>
            </a:pPr>
            <a:endParaRPr lang="pl-PL" dirty="0"/>
          </a:p>
        </p:txBody>
      </p:sp>
    </p:spTree>
    <p:extLst>
      <p:ext uri="{BB962C8B-B14F-4D97-AF65-F5344CB8AC3E}">
        <p14:creationId xmlns:p14="http://schemas.microsoft.com/office/powerpoint/2010/main" val="106703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815</Words>
  <Application>Microsoft Office PowerPoint</Application>
  <PresentationFormat>Pokaz na ekranie (4:3)</PresentationFormat>
  <Paragraphs>97</Paragraphs>
  <Slides>10</Slides>
  <Notes>2</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Warszawa…</vt:lpstr>
      <vt:lpstr>Warszawa – najważniejsze informacje</vt:lpstr>
      <vt:lpstr>Notka historyczna</vt:lpstr>
      <vt:lpstr>Notka historyczna – ciąg dalszy</vt:lpstr>
      <vt:lpstr>Notka historyczna – ciąg dalszy</vt:lpstr>
      <vt:lpstr>Najsłynniejsze warszawskie legendy</vt:lpstr>
      <vt:lpstr>Ciekawostki</vt:lpstr>
      <vt:lpstr>Zabytki i nie tylko… </vt:lpstr>
      <vt:lpstr>Warszawa w piosenkach…</vt:lpstr>
      <vt:lpstr>Znani Warszawiacy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Warszawa…</dc:title>
  <dc:creator>nauczyciel</dc:creator>
  <cp:lastModifiedBy>nauczyciel</cp:lastModifiedBy>
  <cp:revision>65</cp:revision>
  <dcterms:created xsi:type="dcterms:W3CDTF">2023-02-22T11:32:23Z</dcterms:created>
  <dcterms:modified xsi:type="dcterms:W3CDTF">2023-04-12T11:09:30Z</dcterms:modified>
</cp:coreProperties>
</file>